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0"/>
  </p:notesMasterIdLst>
  <p:handoutMasterIdLst>
    <p:handoutMasterId r:id="rId31"/>
  </p:handoutMasterIdLst>
  <p:sldIdLst>
    <p:sldId id="256" r:id="rId5"/>
    <p:sldId id="284" r:id="rId6"/>
    <p:sldId id="266" r:id="rId7"/>
    <p:sldId id="274" r:id="rId8"/>
    <p:sldId id="271" r:id="rId9"/>
    <p:sldId id="273" r:id="rId10"/>
    <p:sldId id="270" r:id="rId11"/>
    <p:sldId id="292" r:id="rId12"/>
    <p:sldId id="291" r:id="rId13"/>
    <p:sldId id="275" r:id="rId14"/>
    <p:sldId id="277" r:id="rId15"/>
    <p:sldId id="282" r:id="rId16"/>
    <p:sldId id="286" r:id="rId17"/>
    <p:sldId id="287" r:id="rId18"/>
    <p:sldId id="285" r:id="rId19"/>
    <p:sldId id="283" r:id="rId20"/>
    <p:sldId id="281" r:id="rId21"/>
    <p:sldId id="288" r:id="rId22"/>
    <p:sldId id="280" r:id="rId23"/>
    <p:sldId id="289" r:id="rId24"/>
    <p:sldId id="278" r:id="rId25"/>
    <p:sldId id="290" r:id="rId26"/>
    <p:sldId id="279" r:id="rId27"/>
    <p:sldId id="276" r:id="rId28"/>
    <p:sldId id="29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42D0B"/>
    <a:srgbClr val="76280B"/>
    <a:srgbClr val="F6BF73"/>
    <a:srgbClr val="F9D4A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181" autoAdjust="0"/>
  </p:normalViewPr>
  <p:slideViewPr>
    <p:cSldViewPr snapToGrid="0">
      <p:cViewPr varScale="1">
        <p:scale>
          <a:sx n="97" d="100"/>
          <a:sy n="97" d="100"/>
        </p:scale>
        <p:origin x="108" y="420"/>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8805758-D2E5-47F1-BDC8-64F96AB83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B9A4D7A7-60FE-4B51-8D3B-098FB2A1B3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866161-D383-45DC-9645-1D21647A8641}" type="datetimeFigureOut">
              <a:rPr lang="en-US" smtClean="0"/>
              <a:t>6/3/2021</a:t>
            </a:fld>
            <a:endParaRPr lang="en-US" dirty="0"/>
          </a:p>
        </p:txBody>
      </p:sp>
      <p:sp>
        <p:nvSpPr>
          <p:cNvPr id="4" name="Footer Placeholder 3">
            <a:extLst>
              <a:ext uri="{FF2B5EF4-FFF2-40B4-BE49-F238E27FC236}">
                <a16:creationId xmlns:a16="http://schemas.microsoft.com/office/drawing/2014/main" xmlns="" id="{0748030B-DA71-4B18-AA7C-F991BCB518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DBD65FCA-070F-4A6D-A2E0-D5EBEAABC9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64D2B8-7AFA-4F86-9DF3-A6BBE4E238C1}" type="slidenum">
              <a:rPr lang="en-US" smtClean="0"/>
              <a:t>‹#›</a:t>
            </a:fld>
            <a:endParaRPr lang="en-US" dirty="0"/>
          </a:p>
        </p:txBody>
      </p:sp>
    </p:spTree>
    <p:extLst>
      <p:ext uri="{BB962C8B-B14F-4D97-AF65-F5344CB8AC3E}">
        <p14:creationId xmlns:p14="http://schemas.microsoft.com/office/powerpoint/2010/main" val="369034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89D0-CA34-4934-A369-C3113E12A3EF}" type="datetimeFigureOut">
              <a:rPr lang="en-US" smtClean="0"/>
              <a:t>6/3/2021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79418-37EB-4378-AD22-89DBB000B0DA}" type="slidenum">
              <a:rPr lang="en-US" smtClean="0"/>
              <a:t>‹#›</a:t>
            </a:fld>
            <a:endParaRPr lang="en-US" dirty="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D79418-37EB-4378-AD22-89DBB000B0DA}" type="slidenum">
              <a:rPr lang="en-US" smtClean="0"/>
              <a:t>1</a:t>
            </a:fld>
            <a:endParaRPr lang="en-US" dirty="0"/>
          </a:p>
        </p:txBody>
      </p:sp>
    </p:spTree>
    <p:extLst>
      <p:ext uri="{BB962C8B-B14F-4D97-AF65-F5344CB8AC3E}">
        <p14:creationId xmlns:p14="http://schemas.microsoft.com/office/powerpoint/2010/main" val="349677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What steps will you be taking as a result of this learning experience?</a:t>
            </a:r>
          </a:p>
          <a:p>
            <a:r>
              <a:rPr lang="en-US" b="0" i="1" dirty="0">
                <a:latin typeface="Segoe UI" panose="020B0502040204020203" pitchFamily="34" charset="0"/>
                <a:cs typeface="Segoe UI" panose="020B0502040204020203" pitchFamily="34" charset="0"/>
              </a:rPr>
              <a:t>Did you learn from any failed experiences?  How will you do things differently?</a:t>
            </a:r>
          </a:p>
          <a:p>
            <a:r>
              <a:rPr lang="en-US" b="0" i="1" dirty="0">
                <a:latin typeface="Segoe UI" panose="020B0502040204020203" pitchFamily="34" charset="0"/>
                <a:cs typeface="Segoe UI" panose="020B0502040204020203" pitchFamily="34" charset="0"/>
              </a:rPr>
              <a:t>What advice will you give to others so they can learn from your experiences?</a:t>
            </a:r>
          </a:p>
          <a:p>
            <a:r>
              <a:rPr lang="en-US" b="0" i="1" dirty="0">
                <a:latin typeface="Segoe UI" panose="020B0502040204020203" pitchFamily="34" charset="0"/>
                <a:cs typeface="Segoe UI" panose="020B0502040204020203" pitchFamily="34" charset="0"/>
              </a:rPr>
              <a:t>How can you share what you learned with a real-world audience?  </a:t>
            </a:r>
          </a:p>
          <a:p>
            <a:endParaRPr lang="en-US" dirty="0"/>
          </a:p>
          <a:p>
            <a:r>
              <a:rPr lang="en-US" b="1" dirty="0"/>
              <a:t>Some examples of next steps might be: </a:t>
            </a:r>
          </a:p>
          <a:p>
            <a:pPr marL="228600" indent="-228600">
              <a:buAutoNum type="arabicPeriod"/>
            </a:pPr>
            <a:r>
              <a:rPr lang="en-US" dirty="0"/>
              <a:t>After</a:t>
            </a:r>
            <a:r>
              <a:rPr lang="en-US" baseline="0" dirty="0"/>
              <a:t> delivering my first persuasive presentation, I am thinking about joining the debate team.</a:t>
            </a:r>
          </a:p>
          <a:p>
            <a:pPr marL="228600" indent="-228600">
              <a:buAutoNum type="arabicPeriod"/>
            </a:pPr>
            <a:r>
              <a:rPr lang="en-US" baseline="0" dirty="0"/>
              <a:t>After making my first film, I’m considering entering it in our school film festival or local film festival.</a:t>
            </a:r>
          </a:p>
          <a:p>
            <a:pPr marL="228600" indent="-228600">
              <a:buAutoNum type="arabicPeriod"/>
            </a:pPr>
            <a:r>
              <a:rPr lang="en-US" baseline="0" dirty="0"/>
              <a:t>After connecting with this career expert, I’d like to do some research on that career field because it sounds interesting to me.</a:t>
            </a:r>
          </a:p>
          <a:p>
            <a:pPr marL="0" indent="0">
              <a:buNone/>
            </a:pPr>
            <a:endParaRPr lang="en-US" dirty="0"/>
          </a:p>
          <a:p>
            <a:r>
              <a:rPr lang="en-US" dirty="0"/>
              <a:t>This SmartArt allows you add images and text to help outline your process.  If a picture is worth a thousand words, then pictures and words should help you communicate this reflection on learning perfectly!  You can always click on Insert&gt;SmartArt to change this graphic or select the graphic and click on the Design contextual menu to change the colors.</a:t>
            </a:r>
          </a:p>
          <a:p>
            <a:endParaRPr lang="en-US" dirty="0"/>
          </a:p>
          <a:p>
            <a:r>
              <a:rPr lang="en-US" dirty="0"/>
              <a:t>Feel free to use more than one slide to share your next steps.  It also helps to add some video content to explain your message.</a:t>
            </a:r>
          </a:p>
        </p:txBody>
      </p:sp>
      <p:sp>
        <p:nvSpPr>
          <p:cNvPr id="4" name="Slide Number Placeholder 3"/>
          <p:cNvSpPr>
            <a:spLocks noGrp="1"/>
          </p:cNvSpPr>
          <p:nvPr>
            <p:ph type="sldNum" sz="quarter" idx="10"/>
          </p:nvPr>
        </p:nvSpPr>
        <p:spPr/>
        <p:txBody>
          <a:bodyPr/>
          <a:lstStyle/>
          <a:p>
            <a:fld id="{D5D79418-37EB-4378-AD22-89DBB000B0DA}" type="slidenum">
              <a:rPr lang="en-US" smtClean="0"/>
              <a:t>2</a:t>
            </a:fld>
            <a:endParaRPr lang="en-US" dirty="0"/>
          </a:p>
        </p:txBody>
      </p:sp>
    </p:spTree>
    <p:extLst>
      <p:ext uri="{BB962C8B-B14F-4D97-AF65-F5344CB8AC3E}">
        <p14:creationId xmlns:p14="http://schemas.microsoft.com/office/powerpoint/2010/main" val="297645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3</a:t>
            </a:fld>
            <a:endParaRPr lang="en-US" dirty="0"/>
          </a:p>
        </p:txBody>
      </p:sp>
    </p:spTree>
    <p:extLst>
      <p:ext uri="{BB962C8B-B14F-4D97-AF65-F5344CB8AC3E}">
        <p14:creationId xmlns:p14="http://schemas.microsoft.com/office/powerpoint/2010/main" val="35259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4</a:t>
            </a:fld>
            <a:endParaRPr lang="en-US" dirty="0"/>
          </a:p>
        </p:txBody>
      </p:sp>
    </p:spTree>
    <p:extLst>
      <p:ext uri="{BB962C8B-B14F-4D97-AF65-F5344CB8AC3E}">
        <p14:creationId xmlns:p14="http://schemas.microsoft.com/office/powerpoint/2010/main" val="270294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smtClean="0"/>
              <a:t>Density</a:t>
            </a:r>
            <a:r>
              <a:rPr lang="en-US" dirty="0" smtClean="0"/>
              <a:t> is a measure of how compact the mass in a substance or object 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8</a:t>
            </a:fld>
            <a:endParaRPr lang="en-US" dirty="0"/>
          </a:p>
        </p:txBody>
      </p:sp>
    </p:spTree>
    <p:extLst>
      <p:ext uri="{BB962C8B-B14F-4D97-AF65-F5344CB8AC3E}">
        <p14:creationId xmlns:p14="http://schemas.microsoft.com/office/powerpoint/2010/main" val="7991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smtClean="0"/>
              <a:t>Density</a:t>
            </a:r>
            <a:r>
              <a:rPr lang="en-US" dirty="0" smtClean="0"/>
              <a:t> is a measure of how compact the mass in a substance or object 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9</a:t>
            </a:fld>
            <a:endParaRPr lang="en-US" dirty="0"/>
          </a:p>
        </p:txBody>
      </p:sp>
    </p:spTree>
    <p:extLst>
      <p:ext uri="{BB962C8B-B14F-4D97-AF65-F5344CB8AC3E}">
        <p14:creationId xmlns:p14="http://schemas.microsoft.com/office/powerpoint/2010/main" val="75392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c 9" descr="Single gear">
              <a:extLst>
                <a:ext uri="{FF2B5EF4-FFF2-40B4-BE49-F238E27FC236}">
                  <a16:creationId xmlns:a16="http://schemas.microsoft.com/office/drawing/2014/main" xmlns=""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1" name="Graphic 10" descr="Single gear">
              <a:extLst>
                <a:ext uri="{FF2B5EF4-FFF2-40B4-BE49-F238E27FC236}">
                  <a16:creationId xmlns:a16="http://schemas.microsoft.com/office/drawing/2014/main" xmlns=""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a16="http://schemas.microsoft.com/office/drawing/2014/main" xmlns=""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486478"/>
              <a:ext cx="2880000" cy="2880000"/>
            </a:xfrm>
            <a:prstGeom prst="rect">
              <a:avLst/>
            </a:prstGeom>
          </p:spPr>
        </p:pic>
        <p:pic>
          <p:nvPicPr>
            <p:cNvPr id="15" name="Graphic 14" descr="Single gear">
              <a:extLst>
                <a:ext uri="{FF2B5EF4-FFF2-40B4-BE49-F238E27FC236}">
                  <a16:creationId xmlns:a16="http://schemas.microsoft.com/office/drawing/2014/main" xmlns=""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828293" y="2742465"/>
            <a:ext cx="8494463" cy="1373070"/>
          </a:xfrm>
        </p:spPr>
        <p:txBody>
          <a:bodyPr anchor="b">
            <a:noAutofit/>
          </a:bodyPr>
          <a:lstStyle>
            <a:lvl1pPr algn="ctr">
              <a:defRPr sz="5400"/>
            </a:lvl1pPr>
          </a:lstStyle>
          <a:p>
            <a:r>
              <a:rPr lang="en-US" noProof="0" smtClean="0"/>
              <a:t>Click to edit Master title style</a:t>
            </a:r>
            <a:endParaRPr lang="en-US" noProof="0"/>
          </a:p>
        </p:txBody>
      </p:sp>
      <p:sp>
        <p:nvSpPr>
          <p:cNvPr id="3" name="Subtitle 2"/>
          <p:cNvSpPr>
            <a:spLocks noGrp="1"/>
          </p:cNvSpPr>
          <p:nvPr>
            <p:ph type="subTitle" idx="1"/>
          </p:nvPr>
        </p:nvSpPr>
        <p:spPr>
          <a:xfrm>
            <a:off x="1828799" y="4394039"/>
            <a:ext cx="8493957" cy="1117687"/>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112956" y="5936187"/>
            <a:ext cx="2743200" cy="365125"/>
          </a:xfrm>
        </p:spPr>
        <p:txBody>
          <a:bodyPr/>
          <a:lstStyle/>
          <a:p>
            <a:fld id="{607A565E-6975-416B-9367-F495EE03BBEE}" type="datetime1">
              <a:rPr lang="en-US" noProof="0" smtClean="0"/>
              <a:t>6/3/2021</a:t>
            </a:fld>
            <a:endParaRPr lang="en-US" noProof="0" dirty="0"/>
          </a:p>
        </p:txBody>
      </p:sp>
      <p:sp>
        <p:nvSpPr>
          <p:cNvPr id="5" name="Footer Placeholder 4"/>
          <p:cNvSpPr>
            <a:spLocks noGrp="1"/>
          </p:cNvSpPr>
          <p:nvPr>
            <p:ph type="ftr" sz="quarter" idx="11"/>
          </p:nvPr>
        </p:nvSpPr>
        <p:spPr>
          <a:xfrm>
            <a:off x="1242296" y="5936188"/>
            <a:ext cx="6870660" cy="365125"/>
          </a:xfrm>
        </p:spPr>
        <p:txBody>
          <a:bodyPr/>
          <a:lstStyle/>
          <a:p>
            <a:r>
              <a:rPr lang="en-US" noProof="0" smtClean="0"/>
              <a:t>Done and compiled by Yvonne and Andrew</a:t>
            </a:r>
            <a:endParaRPr lang="en-US" noProof="0" dirty="0"/>
          </a:p>
        </p:txBody>
      </p:sp>
      <p:sp>
        <p:nvSpPr>
          <p:cNvPr id="12" name="Rectangle 11">
            <a:extLst>
              <a:ext uri="{FF2B5EF4-FFF2-40B4-BE49-F238E27FC236}">
                <a16:creationId xmlns:a16="http://schemas.microsoft.com/office/drawing/2014/main" xmlns=""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12"/>
          </p:nvPr>
        </p:nvSpPr>
        <p:spPr>
          <a:xfrm>
            <a:off x="10803518" y="2750779"/>
            <a:ext cx="1171888" cy="1356442"/>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c 7" descr="Single gear">
              <a:extLst>
                <a:ext uri="{FF2B5EF4-FFF2-40B4-BE49-F238E27FC236}">
                  <a16:creationId xmlns:a16="http://schemas.microsoft.com/office/drawing/2014/main" xmlns=""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9" name="Graphic 8" descr="Single gear">
              <a:extLst>
                <a:ext uri="{FF2B5EF4-FFF2-40B4-BE49-F238E27FC236}">
                  <a16:creationId xmlns:a16="http://schemas.microsoft.com/office/drawing/2014/main" xmlns=""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0" name="Graphic 9" descr="Single gear">
              <a:extLst>
                <a:ext uri="{FF2B5EF4-FFF2-40B4-BE49-F238E27FC236}">
                  <a16:creationId xmlns:a16="http://schemas.microsoft.com/office/drawing/2014/main" xmlns=""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11" name="Graphic 10" descr="Single gear">
              <a:extLst>
                <a:ext uri="{FF2B5EF4-FFF2-40B4-BE49-F238E27FC236}">
                  <a16:creationId xmlns:a16="http://schemas.microsoft.com/office/drawing/2014/main" xmlns=""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5" name="Pictur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815640A-577F-48AD-BA05-5632857038A9}" type="datetime1">
              <a:rPr lang="en-US" noProof="0" smtClean="0"/>
              <a:t>6/3/2021</a:t>
            </a:fld>
            <a:endParaRPr lang="en-US" noProof="0" dirty="0"/>
          </a:p>
        </p:txBody>
      </p:sp>
      <p:sp>
        <p:nvSpPr>
          <p:cNvPr id="3" name="Footer Placeholder 2"/>
          <p:cNvSpPr>
            <a:spLocks noGrp="1"/>
          </p:cNvSpPr>
          <p:nvPr>
            <p:ph type="ftr" sz="quarter" idx="11"/>
          </p:nvPr>
        </p:nvSpPr>
        <p:spPr/>
        <p:txBody>
          <a:bodyPr/>
          <a:lstStyle/>
          <a:p>
            <a:r>
              <a:rPr lang="en-US" noProof="0" smtClean="0"/>
              <a:t>Done and compiled by Yvonne and Andrew</a:t>
            </a:r>
            <a:endParaRPr lang="en-US" noProof="0" dirty="0"/>
          </a:p>
        </p:txBody>
      </p:sp>
      <p:sp>
        <p:nvSpPr>
          <p:cNvPr id="4" name="Slide Number Placeholder 3"/>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73540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a16="http://schemas.microsoft.com/office/drawing/2014/main" xmlns=""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a16="http://schemas.microsoft.com/office/drawing/2014/main" xmlns=""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a16="http://schemas.microsoft.com/office/drawing/2014/main" xmlns=""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a16="http://schemas.microsoft.com/office/drawing/2014/main" xmlns=""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smtClean="0"/>
              <a:t>Click to edit Master title style</a:t>
            </a:r>
            <a:endParaRPr lang="en-US" noProof="0"/>
          </a:p>
        </p:txBody>
      </p:sp>
      <p:sp>
        <p:nvSpPr>
          <p:cNvPr id="3" name="Content Placeholder 2"/>
          <p:cNvSpPr>
            <a:spLocks noGrp="1"/>
          </p:cNvSpPr>
          <p:nvPr>
            <p:ph idx="1"/>
          </p:nvPr>
        </p:nvSpPr>
        <p:spPr>
          <a:xfrm>
            <a:off x="6438446" y="2336873"/>
            <a:ext cx="5608336" cy="359931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24329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F5097CA6-9704-449D-BF60-878BD0ED34BA}" type="datetime1">
              <a:rPr lang="en-US" noProof="0" smtClean="0"/>
              <a:t>6/3/2021</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2070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a:extLst>
                <a:ext uri="{FF2B5EF4-FFF2-40B4-BE49-F238E27FC236}">
                  <a16:creationId xmlns:a16="http://schemas.microsoft.com/office/drawing/2014/main" xmlns=""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9" name="Graphic 18" descr="Single gear">
              <a:extLst>
                <a:ext uri="{FF2B5EF4-FFF2-40B4-BE49-F238E27FC236}">
                  <a16:creationId xmlns:a16="http://schemas.microsoft.com/office/drawing/2014/main" xmlns=""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0" name="Graphic 19" descr="Single gear">
              <a:extLst>
                <a:ext uri="{FF2B5EF4-FFF2-40B4-BE49-F238E27FC236}">
                  <a16:creationId xmlns:a16="http://schemas.microsoft.com/office/drawing/2014/main" xmlns=""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1" name="Graphic 20" descr="Single gear">
              <a:extLst>
                <a:ext uri="{FF2B5EF4-FFF2-40B4-BE49-F238E27FC236}">
                  <a16:creationId xmlns:a16="http://schemas.microsoft.com/office/drawing/2014/main" xmlns=""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smtClean="0"/>
              <a:t>Click to edit Master title style</a:t>
            </a:r>
            <a:endParaRPr lang="en-US" noProof="0"/>
          </a:p>
        </p:txBody>
      </p:sp>
      <p:sp>
        <p:nvSpPr>
          <p:cNvPr id="4" name="Text Placeholder 3"/>
          <p:cNvSpPr>
            <a:spLocks noGrp="1"/>
          </p:cNvSpPr>
          <p:nvPr>
            <p:ph type="body" sz="half" idx="2"/>
          </p:nvPr>
        </p:nvSpPr>
        <p:spPr>
          <a:xfrm>
            <a:off x="2432922" y="2336872"/>
            <a:ext cx="262081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09F13D4C-EE4E-460A-A3D7-4F701649C7FA}" type="datetime1">
              <a:rPr lang="en-US" noProof="0" smtClean="0"/>
              <a:t>6/3/2021</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
        <p:nvSpPr>
          <p:cNvPr id="16" name="Picture Placeholder 2">
            <a:extLst>
              <a:ext uri="{FF2B5EF4-FFF2-40B4-BE49-F238E27FC236}">
                <a16:creationId xmlns:a16="http://schemas.microsoft.com/office/drawing/2014/main" xmlns="" id="{5E59F855-D2A7-4662-804E-17B59CD1A41D}"/>
              </a:ext>
            </a:extLst>
          </p:cNvPr>
          <p:cNvSpPr>
            <a:spLocks noGrp="1"/>
          </p:cNvSpPr>
          <p:nvPr>
            <p:ph type="pic" idx="1"/>
          </p:nvPr>
        </p:nvSpPr>
        <p:spPr>
          <a:xfrm>
            <a:off x="5213022" y="2327474"/>
            <a:ext cx="6833757" cy="3608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27573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1090482"/>
          </a:xfrm>
        </p:spPr>
        <p:txBody>
          <a:bodyPr anchor="ctr" anchorCtr="0">
            <a:normAutofit/>
          </a:bodyPr>
          <a:lstStyle>
            <a:lvl1pPr>
              <a:defRPr sz="2400"/>
            </a:lvl1pPr>
          </a:lstStyle>
          <a:p>
            <a:r>
              <a:rPr lang="en-US" noProof="0" smtClean="0"/>
              <a:t>Click to edit Master title style</a:t>
            </a:r>
            <a:endParaRPr lang="en-US" noProof="0"/>
          </a:p>
        </p:txBody>
      </p:sp>
      <p:sp>
        <p:nvSpPr>
          <p:cNvPr id="5" name="Date Placeholder 4"/>
          <p:cNvSpPr>
            <a:spLocks noGrp="1"/>
          </p:cNvSpPr>
          <p:nvPr>
            <p:ph type="dt" sz="half" idx="10"/>
          </p:nvPr>
        </p:nvSpPr>
        <p:spPr/>
        <p:txBody>
          <a:bodyPr/>
          <a:lstStyle/>
          <a:p>
            <a:fld id="{13D270BF-DBFA-42B9-9B12-E739500296C4}" type="datetime1">
              <a:rPr lang="en-US" noProof="0" smtClean="0"/>
              <a:t>6/3/2021</a:t>
            </a:fld>
            <a:endParaRPr lang="en-US" noProof="0"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0729455" y="4711309"/>
            <a:ext cx="1154151" cy="1090789"/>
          </a:xfrm>
        </p:spPr>
        <p:txBody>
          <a:bodyPr/>
          <a:lstStyle/>
          <a:p>
            <a:fld id="{9E3FA76C-C565-46B6-8652-D75785E2521F}" type="slidenum">
              <a:rPr lang="en-US" noProof="0" smtClean="0"/>
              <a:t>‹#›</a:t>
            </a:fld>
            <a:endParaRPr lang="en-US" noProof="0" dirty="0"/>
          </a:p>
        </p:txBody>
      </p:sp>
      <p:sp>
        <p:nvSpPr>
          <p:cNvPr id="13" name="SmartArt Placeholder 12">
            <a:extLst>
              <a:ext uri="{FF2B5EF4-FFF2-40B4-BE49-F238E27FC236}">
                <a16:creationId xmlns:a16="http://schemas.microsoft.com/office/drawing/2014/main" xmlns="" id="{DBD7FBFD-679C-4A5B-A176-220004B60453}"/>
              </a:ext>
            </a:extLst>
          </p:cNvPr>
          <p:cNvSpPr>
            <a:spLocks noGrp="1"/>
          </p:cNvSpPr>
          <p:nvPr>
            <p:ph type="dgm" sz="quarter" idx="13"/>
          </p:nvPr>
        </p:nvSpPr>
        <p:spPr>
          <a:xfrm>
            <a:off x="680321" y="386862"/>
            <a:ext cx="9614617" cy="3867638"/>
          </a:xfrm>
        </p:spPr>
        <p:txBody>
          <a:bodyPr/>
          <a:lstStyle/>
          <a:p>
            <a:r>
              <a:rPr lang="en-US" noProof="0" smtClean="0"/>
              <a:t>Click icon to add SmartArt graphic</a:t>
            </a:r>
            <a:endParaRPr lang="en-US" noProof="0" dirty="0"/>
          </a:p>
        </p:txBody>
      </p:sp>
    </p:spTree>
    <p:extLst>
      <p:ext uri="{BB962C8B-B14F-4D97-AF65-F5344CB8AC3E}">
        <p14:creationId xmlns:p14="http://schemas.microsoft.com/office/powerpoint/2010/main" val="352599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xmlns=""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xmlns=""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xmlns=""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xmlns=""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xmlns=""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noProof="0" smtClean="0"/>
              <a:t>Click to edit Master title style</a:t>
            </a:r>
            <a:endParaRPr lang="en-US" noProof="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28FD7130-EB8C-483F-97EC-903B48390058}" type="datetime1">
              <a:rPr lang="en-US" noProof="0" smtClean="0"/>
              <a:t>6/3/2021</a:t>
            </a:fld>
            <a:endParaRPr lang="en-US" noProof="0"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0729455" y="4711615"/>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251400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c 18" descr="Single gear">
              <a:extLst>
                <a:ext uri="{FF2B5EF4-FFF2-40B4-BE49-F238E27FC236}">
                  <a16:creationId xmlns:a16="http://schemas.microsoft.com/office/drawing/2014/main" xmlns=""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20" name="Graphic 19" descr="Single gear">
              <a:extLst>
                <a:ext uri="{FF2B5EF4-FFF2-40B4-BE49-F238E27FC236}">
                  <a16:creationId xmlns:a16="http://schemas.microsoft.com/office/drawing/2014/main" xmlns=""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1" name="Graphic 20" descr="Single gear">
              <a:extLst>
                <a:ext uri="{FF2B5EF4-FFF2-40B4-BE49-F238E27FC236}">
                  <a16:creationId xmlns:a16="http://schemas.microsoft.com/office/drawing/2014/main" xmlns=""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2" name="Graphic 21" descr="Single gear">
              <a:extLst>
                <a:ext uri="{FF2B5EF4-FFF2-40B4-BE49-F238E27FC236}">
                  <a16:creationId xmlns:a16="http://schemas.microsoft.com/office/drawing/2014/main" xmlns=""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1" name="Pictur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noProof="0" smtClean="0"/>
              <a:t>Click to edit Master title style</a:t>
            </a:r>
            <a:endParaRPr lang="en-US" noProof="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7B52C58C-8F3E-4D86-B79B-F1E93F93E6E8}" type="datetime1">
              <a:rPr lang="en-US" noProof="0" smtClean="0"/>
              <a:t>6/3/2021</a:t>
            </a:fld>
            <a:endParaRPr lang="en-US" noProof="0"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0729455" y="4709925"/>
            <a:ext cx="1154151" cy="1090789"/>
          </a:xfrm>
        </p:spPr>
        <p:txBody>
          <a:bodyPr/>
          <a:lstStyle/>
          <a:p>
            <a:fld id="{9E3FA76C-C565-46B6-8652-D75785E2521F}" type="slidenum">
              <a:rPr lang="en-US" noProof="0" smtClean="0"/>
              <a:t>‹#›</a:t>
            </a:fld>
            <a:endParaRPr lang="en-US"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noProof="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noProof="0" dirty="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xmlns=""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xmlns=""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xmlns=""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xmlns=""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xmlns=""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9" name="Pictur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7332" y="4711615"/>
            <a:ext cx="9613862" cy="588535"/>
          </a:xfrm>
        </p:spPr>
        <p:txBody>
          <a:bodyPr anchor="b"/>
          <a:lstStyle>
            <a:lvl1pPr>
              <a:defRPr sz="3200"/>
            </a:lvl1pPr>
          </a:lstStyle>
          <a:p>
            <a:r>
              <a:rPr lang="en-US" noProof="0" smtClean="0"/>
              <a:t>Click to edit Master title style</a:t>
            </a:r>
            <a:endParaRPr lang="en-US" noProof="0"/>
          </a:p>
        </p:txBody>
      </p:sp>
      <p:sp>
        <p:nvSpPr>
          <p:cNvPr id="4" name="Text Placeholder 3"/>
          <p:cNvSpPr>
            <a:spLocks noGrp="1"/>
          </p:cNvSpPr>
          <p:nvPr>
            <p:ph type="body" sz="half" idx="2"/>
          </p:nvPr>
        </p:nvSpPr>
        <p:spPr>
          <a:xfrm>
            <a:off x="2177333"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a:xfrm>
            <a:off x="9047994" y="5936187"/>
            <a:ext cx="2743200" cy="365125"/>
          </a:xfrm>
        </p:spPr>
        <p:txBody>
          <a:bodyPr/>
          <a:lstStyle/>
          <a:p>
            <a:fld id="{043CA377-022A-410A-9675-B488BAFC4EEB}" type="datetime1">
              <a:rPr lang="en-US" noProof="0" smtClean="0"/>
              <a:t>6/3/2021</a:t>
            </a:fld>
            <a:endParaRPr lang="en-US" noProof="0" dirty="0"/>
          </a:p>
        </p:txBody>
      </p:sp>
      <p:sp>
        <p:nvSpPr>
          <p:cNvPr id="6" name="Footer Placeholder 5"/>
          <p:cNvSpPr>
            <a:spLocks noGrp="1"/>
          </p:cNvSpPr>
          <p:nvPr>
            <p:ph type="ftr" sz="quarter" idx="11"/>
          </p:nvPr>
        </p:nvSpPr>
        <p:spPr>
          <a:xfrm>
            <a:off x="2177334" y="5936188"/>
            <a:ext cx="6870660" cy="365125"/>
          </a:xfrm>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38697" y="4698039"/>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568936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xmlns=""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c 23" descr="Single gear">
              <a:extLst>
                <a:ext uri="{FF2B5EF4-FFF2-40B4-BE49-F238E27FC236}">
                  <a16:creationId xmlns:a16="http://schemas.microsoft.com/office/drawing/2014/main" xmlns=""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25" name="Graphic 24" descr="Single gear">
              <a:extLst>
                <a:ext uri="{FF2B5EF4-FFF2-40B4-BE49-F238E27FC236}">
                  <a16:creationId xmlns:a16="http://schemas.microsoft.com/office/drawing/2014/main" xmlns=""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26" name="Graphic 25" descr="Single gear">
              <a:extLst>
                <a:ext uri="{FF2B5EF4-FFF2-40B4-BE49-F238E27FC236}">
                  <a16:creationId xmlns:a16="http://schemas.microsoft.com/office/drawing/2014/main" xmlns=""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27" name="Graphic 26" descr="Single gear">
              <a:extLst>
                <a:ext uri="{FF2B5EF4-FFF2-40B4-BE49-F238E27FC236}">
                  <a16:creationId xmlns:a16="http://schemas.microsoft.com/office/drawing/2014/main" xmlns=""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noProof="0" smtClean="0"/>
              <a:t>Click to edit Master title style</a:t>
            </a:r>
            <a:endParaRPr lang="en-US" noProof="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3" name="Date Placeholder 2"/>
          <p:cNvSpPr>
            <a:spLocks noGrp="1"/>
          </p:cNvSpPr>
          <p:nvPr>
            <p:ph type="dt" sz="half" idx="10"/>
          </p:nvPr>
        </p:nvSpPr>
        <p:spPr/>
        <p:txBody>
          <a:bodyPr/>
          <a:lstStyle/>
          <a:p>
            <a:fld id="{D4EC4C12-C122-472E-B208-2E8518094973}" type="datetime1">
              <a:rPr lang="en-US" noProof="0" smtClean="0"/>
              <a:t>6/3/2021</a:t>
            </a:fld>
            <a:endParaRPr lang="en-US" noProof="0" dirty="0"/>
          </a:p>
        </p:txBody>
      </p:sp>
      <p:sp>
        <p:nvSpPr>
          <p:cNvPr id="4" name="Footer Placeholder 3"/>
          <p:cNvSpPr>
            <a:spLocks noGrp="1"/>
          </p:cNvSpPr>
          <p:nvPr>
            <p:ph type="ftr" sz="quarter" idx="11"/>
          </p:nvPr>
        </p:nvSpPr>
        <p:spPr/>
        <p:txBody>
          <a:bodyPr/>
          <a:lstStyle/>
          <a:p>
            <a:r>
              <a:rPr lang="en-US" noProof="0" smtClean="0"/>
              <a:t>Done and compiled by Yvonne and Andrew</a:t>
            </a:r>
            <a:endParaRPr lang="en-US" noProof="0" dirty="0"/>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5283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aphic 18" descr="Single gear">
              <a:extLst>
                <a:ext uri="{FF2B5EF4-FFF2-40B4-BE49-F238E27FC236}">
                  <a16:creationId xmlns:a16="http://schemas.microsoft.com/office/drawing/2014/main" xmlns=""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20" name="Graphic 19" descr="Single gear">
              <a:extLst>
                <a:ext uri="{FF2B5EF4-FFF2-40B4-BE49-F238E27FC236}">
                  <a16:creationId xmlns:a16="http://schemas.microsoft.com/office/drawing/2014/main" xmlns=""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21" name="Graphic 20" descr="Single gear">
              <a:extLst>
                <a:ext uri="{FF2B5EF4-FFF2-40B4-BE49-F238E27FC236}">
                  <a16:creationId xmlns:a16="http://schemas.microsoft.com/office/drawing/2014/main" xmlns=""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22" name="Graphic 21" descr="Single gear">
              <a:extLst>
                <a:ext uri="{FF2B5EF4-FFF2-40B4-BE49-F238E27FC236}">
                  <a16:creationId xmlns:a16="http://schemas.microsoft.com/office/drawing/2014/main" xmlns=""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23" name="Graphic 22" descr="Single gear">
              <a:extLst>
                <a:ext uri="{FF2B5EF4-FFF2-40B4-BE49-F238E27FC236}">
                  <a16:creationId xmlns:a16="http://schemas.microsoft.com/office/drawing/2014/main" xmlns=""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a:xfrm>
            <a:off x="8989256" y="5936187"/>
            <a:ext cx="2743200" cy="365125"/>
          </a:xfrm>
        </p:spPr>
        <p:txBody>
          <a:bodyPr/>
          <a:lstStyle/>
          <a:p>
            <a:fld id="{69AFB9A1-C8B2-41D1-BAE7-329BCC943E16}" type="datetime1">
              <a:rPr lang="en-US" noProof="0" smtClean="0"/>
              <a:t>6/3/2021</a:t>
            </a:fld>
            <a:endParaRPr lang="en-US" noProof="0" dirty="0"/>
          </a:p>
        </p:txBody>
      </p:sp>
      <p:sp>
        <p:nvSpPr>
          <p:cNvPr id="4" name="Footer Placeholder 3"/>
          <p:cNvSpPr>
            <a:spLocks noGrp="1"/>
          </p:cNvSpPr>
          <p:nvPr>
            <p:ph type="ftr" sz="quarter" idx="11"/>
          </p:nvPr>
        </p:nvSpPr>
        <p:spPr>
          <a:xfrm>
            <a:off x="2118596" y="5936188"/>
            <a:ext cx="6870660" cy="365125"/>
          </a:xfrm>
        </p:spPr>
        <p:txBody>
          <a:bodyPr/>
          <a:lstStyle/>
          <a:p>
            <a:r>
              <a:rPr lang="en-US" noProof="0" smtClean="0"/>
              <a:t>Done and compiled by Yvonne and Andrew</a:t>
            </a:r>
            <a:endParaRPr lang="en-US" noProof="0" dirty="0"/>
          </a:p>
        </p:txBody>
      </p:sp>
      <p:sp>
        <p:nvSpPr>
          <p:cNvPr id="5" name="Slide Number Placeholder 4"/>
          <p:cNvSpPr>
            <a:spLocks noGrp="1"/>
          </p:cNvSpPr>
          <p:nvPr>
            <p:ph type="sldNum" sz="quarter" idx="12"/>
          </p:nvPr>
        </p:nvSpPr>
        <p:spPr>
          <a:xfrm>
            <a:off x="140493" y="748304"/>
            <a:ext cx="1154151" cy="1090789"/>
          </a:xfrm>
        </p:spPr>
        <p:txBody>
          <a:bodyPr/>
          <a:lstStyle/>
          <a:p>
            <a:fld id="{9E3FA76C-C565-46B6-8652-D75785E2521F}" type="slidenum">
              <a:rPr lang="en-US" noProof="0" smtClean="0"/>
              <a:t>‹#›</a:t>
            </a:fld>
            <a:endParaRPr lang="en-US" noProof="0" dirty="0"/>
          </a:p>
        </p:txBody>
      </p:sp>
      <p:cxnSp>
        <p:nvCxnSpPr>
          <p:cNvPr id="33" name="Straight Connector 32">
            <a:extLst>
              <a:ext uri="{FF2B5EF4-FFF2-40B4-BE49-F238E27FC236}">
                <a16:creationId xmlns:a16="http://schemas.microsoft.com/office/drawing/2014/main" xmlns=""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xmlns=""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sz="2400" noProof="0" dirty="0"/>
          </a:p>
        </p:txBody>
      </p:sp>
      <p:cxnSp>
        <p:nvCxnSpPr>
          <p:cNvPr id="38" name="Straight Connector 37">
            <a:extLst>
              <a:ext uri="{FF2B5EF4-FFF2-40B4-BE49-F238E27FC236}">
                <a16:creationId xmlns:a16="http://schemas.microsoft.com/office/drawing/2014/main" xmlns=""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le 50">
            <a:extLst>
              <a:ext uri="{FF2B5EF4-FFF2-40B4-BE49-F238E27FC236}">
                <a16:creationId xmlns:a16="http://schemas.microsoft.com/office/drawing/2014/main" xmlns="" id="{BBA20603-8433-4B38-976F-F18CF78D6BF9}"/>
              </a:ext>
            </a:extLst>
          </p:cNvPr>
          <p:cNvSpPr>
            <a:spLocks noGrp="1"/>
          </p:cNvSpPr>
          <p:nvPr>
            <p:ph type="title"/>
          </p:nvPr>
        </p:nvSpPr>
        <p:spPr>
          <a:xfrm>
            <a:off x="2106132" y="735087"/>
            <a:ext cx="3060802" cy="1080938"/>
          </a:xfrm>
        </p:spPr>
        <p:txBody>
          <a:bodyPr anchor="ctr" anchorCtr="0"/>
          <a:lstStyle>
            <a:lvl1pPr algn="ctr">
              <a:defRPr/>
            </a:lvl1pPr>
          </a:lstStyle>
          <a:p>
            <a:r>
              <a:rPr lang="en-US" noProof="0" smtClean="0"/>
              <a:t>Click to edit Master title style</a:t>
            </a:r>
            <a:endParaRPr lang="en-US" noProof="0"/>
          </a:p>
        </p:txBody>
      </p:sp>
      <p:sp>
        <p:nvSpPr>
          <p:cNvPr id="53" name="Text Placeholder 52">
            <a:extLst>
              <a:ext uri="{FF2B5EF4-FFF2-40B4-BE49-F238E27FC236}">
                <a16:creationId xmlns:a16="http://schemas.microsoft.com/office/drawing/2014/main" xmlns="" id="{EF340F6C-3335-49B0-AE89-7103CA6A7F5E}"/>
              </a:ext>
            </a:extLst>
          </p:cNvPr>
          <p:cNvSpPr>
            <a:spLocks noGrp="1"/>
          </p:cNvSpPr>
          <p:nvPr>
            <p:ph type="body" sz="quarter" idx="18"/>
          </p:nvPr>
        </p:nvSpPr>
        <p:spPr>
          <a:xfrm>
            <a:off x="5384611" y="735013"/>
            <a:ext cx="3060700" cy="1081087"/>
          </a:xfrm>
        </p:spPr>
        <p:txBody>
          <a:bodyPr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noProof="0" smtClean="0"/>
              <a:t>Click to edit Master text styles</a:t>
            </a:r>
          </a:p>
        </p:txBody>
      </p:sp>
      <p:sp>
        <p:nvSpPr>
          <p:cNvPr id="55" name="Text Placeholder 54">
            <a:extLst>
              <a:ext uri="{FF2B5EF4-FFF2-40B4-BE49-F238E27FC236}">
                <a16:creationId xmlns:a16="http://schemas.microsoft.com/office/drawing/2014/main" xmlns="" id="{1F0AD31D-2FFB-40A9-96C2-F4EE3869BC54}"/>
              </a:ext>
            </a:extLst>
          </p:cNvPr>
          <p:cNvSpPr>
            <a:spLocks noGrp="1"/>
          </p:cNvSpPr>
          <p:nvPr>
            <p:ph type="body" sz="quarter" idx="19"/>
          </p:nvPr>
        </p:nvSpPr>
        <p:spPr>
          <a:xfrm>
            <a:off x="8662988" y="746125"/>
            <a:ext cx="3070225" cy="1058862"/>
          </a:xfrm>
        </p:spPr>
        <p:txBody>
          <a:bodyPr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a:r>
              <a:rPr lang="en-US" noProof="0" smtClean="0"/>
              <a:t>Click to edit Master text styles</a:t>
            </a:r>
          </a:p>
        </p:txBody>
      </p:sp>
      <p:sp>
        <p:nvSpPr>
          <p:cNvPr id="57" name="Content Placeholder 56">
            <a:extLst>
              <a:ext uri="{FF2B5EF4-FFF2-40B4-BE49-F238E27FC236}">
                <a16:creationId xmlns:a16="http://schemas.microsoft.com/office/drawing/2014/main" xmlns="" id="{52B689E9-5B4C-4CC0-AAA4-847EB66C3302}"/>
              </a:ext>
            </a:extLst>
          </p:cNvPr>
          <p:cNvSpPr>
            <a:spLocks noGrp="1"/>
          </p:cNvSpPr>
          <p:nvPr>
            <p:ph sz="quarter" idx="20"/>
          </p:nvPr>
        </p:nvSpPr>
        <p:spPr>
          <a:xfrm>
            <a:off x="2106131" y="2116138"/>
            <a:ext cx="3060802" cy="37131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8" name="Content Placeholder 56">
            <a:extLst>
              <a:ext uri="{FF2B5EF4-FFF2-40B4-BE49-F238E27FC236}">
                <a16:creationId xmlns:a16="http://schemas.microsoft.com/office/drawing/2014/main" xmlns="" id="{1D5202CC-08D0-4157-9CB3-AA1EF4A2C855}"/>
              </a:ext>
            </a:extLst>
          </p:cNvPr>
          <p:cNvSpPr>
            <a:spLocks noGrp="1"/>
          </p:cNvSpPr>
          <p:nvPr>
            <p:ph sz="quarter" idx="21"/>
          </p:nvPr>
        </p:nvSpPr>
        <p:spPr>
          <a:xfrm>
            <a:off x="5384611" y="2103211"/>
            <a:ext cx="3060802" cy="37131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9" name="Content Placeholder 56">
            <a:extLst>
              <a:ext uri="{FF2B5EF4-FFF2-40B4-BE49-F238E27FC236}">
                <a16:creationId xmlns:a16="http://schemas.microsoft.com/office/drawing/2014/main" xmlns="" id="{7BE8E782-50B7-4C4E-BEA5-DDA27E0F6817}"/>
              </a:ext>
            </a:extLst>
          </p:cNvPr>
          <p:cNvSpPr>
            <a:spLocks noGrp="1"/>
          </p:cNvSpPr>
          <p:nvPr>
            <p:ph sz="quarter" idx="22"/>
          </p:nvPr>
        </p:nvSpPr>
        <p:spPr>
          <a:xfrm>
            <a:off x="8659892" y="2097613"/>
            <a:ext cx="3060802" cy="371316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725301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 Column">
    <p:bg bwMode="blackWhite">
      <p:bgRef idx="1003">
        <a:schemeClr val="bg2"/>
      </p:bgRef>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c 28" descr="Single gear">
              <a:extLst>
                <a:ext uri="{FF2B5EF4-FFF2-40B4-BE49-F238E27FC236}">
                  <a16:creationId xmlns:a16="http://schemas.microsoft.com/office/drawing/2014/main" xmlns=""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31" name="Graphic 30" descr="Single gear">
              <a:extLst>
                <a:ext uri="{FF2B5EF4-FFF2-40B4-BE49-F238E27FC236}">
                  <a16:creationId xmlns:a16="http://schemas.microsoft.com/office/drawing/2014/main" xmlns=""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32" name="Graphic 31" descr="Single gear">
              <a:extLst>
                <a:ext uri="{FF2B5EF4-FFF2-40B4-BE49-F238E27FC236}">
                  <a16:creationId xmlns:a16="http://schemas.microsoft.com/office/drawing/2014/main" xmlns=""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203014"/>
              <a:ext cx="2880000" cy="2880000"/>
            </a:xfrm>
            <a:prstGeom prst="rect">
              <a:avLst/>
            </a:prstGeom>
          </p:spPr>
        </p:pic>
        <p:pic>
          <p:nvPicPr>
            <p:cNvPr id="33" name="Graphic 32" descr="Single gear">
              <a:extLst>
                <a:ext uri="{FF2B5EF4-FFF2-40B4-BE49-F238E27FC236}">
                  <a16:creationId xmlns:a16="http://schemas.microsoft.com/office/drawing/2014/main" xmlns=""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noProof="0" smtClean="0"/>
              <a:t>Click to edit Master title style</a:t>
            </a:r>
            <a:endParaRPr lang="en-US" noProof="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3" name="Date Placeholder 2"/>
          <p:cNvSpPr>
            <a:spLocks noGrp="1"/>
          </p:cNvSpPr>
          <p:nvPr>
            <p:ph type="dt" sz="half" idx="10"/>
          </p:nvPr>
        </p:nvSpPr>
        <p:spPr/>
        <p:txBody>
          <a:bodyPr/>
          <a:lstStyle/>
          <a:p>
            <a:fld id="{399BD117-E9CF-4123-A295-AA4A206EDD04}" type="datetime1">
              <a:rPr lang="en-US" noProof="0" smtClean="0"/>
              <a:t>6/3/2021</a:t>
            </a:fld>
            <a:endParaRPr lang="en-US" noProof="0" dirty="0"/>
          </a:p>
        </p:txBody>
      </p:sp>
      <p:sp>
        <p:nvSpPr>
          <p:cNvPr id="4" name="Footer Placeholder 3"/>
          <p:cNvSpPr>
            <a:spLocks noGrp="1"/>
          </p:cNvSpPr>
          <p:nvPr>
            <p:ph type="ftr" sz="quarter" idx="11"/>
          </p:nvPr>
        </p:nvSpPr>
        <p:spPr/>
        <p:txBody>
          <a:bodyPr/>
          <a:lstStyle/>
          <a:p>
            <a:r>
              <a:rPr lang="en-US" noProof="0" smtClean="0"/>
              <a:t>Done and compiled by Yvonne and Andrew</a:t>
            </a:r>
            <a:endParaRPr lang="en-US" noProof="0" dirty="0"/>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Multiple Conten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4E106B9E-EBA8-4369-8705-FDBBA60DC72E}"/>
              </a:ext>
            </a:extLst>
          </p:cNvPr>
          <p:cNvSpPr>
            <a:spLocks noGrp="1"/>
          </p:cNvSpPr>
          <p:nvPr>
            <p:ph type="body" sz="quarter" idx="13"/>
          </p:nvPr>
        </p:nvSpPr>
        <p:spPr>
          <a:xfrm>
            <a:off x="1860549" y="2101850"/>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grpSp>
        <p:nvGrpSpPr>
          <p:cNvPr id="11" name="Group 10">
            <a:extLst>
              <a:ext uri="{FF2B5EF4-FFF2-40B4-BE49-F238E27FC236}">
                <a16:creationId xmlns:a16="http://schemas.microsoft.com/office/drawing/2014/main" xmlns=""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c 11" descr="Single gear">
              <a:extLst>
                <a:ext uri="{FF2B5EF4-FFF2-40B4-BE49-F238E27FC236}">
                  <a16:creationId xmlns:a16="http://schemas.microsoft.com/office/drawing/2014/main" xmlns=""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3" name="Graphic 12" descr="Single gear">
              <a:extLst>
                <a:ext uri="{FF2B5EF4-FFF2-40B4-BE49-F238E27FC236}">
                  <a16:creationId xmlns:a16="http://schemas.microsoft.com/office/drawing/2014/main" xmlns=""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4" name="Graphic 13" descr="Single gear">
              <a:extLst>
                <a:ext uri="{FF2B5EF4-FFF2-40B4-BE49-F238E27FC236}">
                  <a16:creationId xmlns:a16="http://schemas.microsoft.com/office/drawing/2014/main" xmlns=""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184726"/>
              <a:ext cx="2880000" cy="2880000"/>
            </a:xfrm>
            <a:prstGeom prst="rect">
              <a:avLst/>
            </a:prstGeom>
          </p:spPr>
        </p:pic>
        <p:pic>
          <p:nvPicPr>
            <p:cNvPr id="19" name="Graphic 18" descr="Single gear">
              <a:extLst>
                <a:ext uri="{FF2B5EF4-FFF2-40B4-BE49-F238E27FC236}">
                  <a16:creationId xmlns:a16="http://schemas.microsoft.com/office/drawing/2014/main" xmlns=""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4" name="Date Placeholder 3"/>
          <p:cNvSpPr>
            <a:spLocks noGrp="1"/>
          </p:cNvSpPr>
          <p:nvPr>
            <p:ph type="dt" sz="half" idx="10"/>
          </p:nvPr>
        </p:nvSpPr>
        <p:spPr/>
        <p:txBody>
          <a:bodyPr/>
          <a:lstStyle/>
          <a:p>
            <a:fld id="{CFDD85B6-86F6-483F-ACA6-519E3E5E7A68}" type="datetime1">
              <a:rPr lang="en-US" noProof="0" smtClean="0"/>
              <a:t>6/3/2021</a:t>
            </a:fld>
            <a:endParaRPr lang="en-US" noProof="0" dirty="0"/>
          </a:p>
        </p:txBody>
      </p:sp>
      <p:sp>
        <p:nvSpPr>
          <p:cNvPr id="5" name="Footer Placeholder 4"/>
          <p:cNvSpPr>
            <a:spLocks noGrp="1"/>
          </p:cNvSpPr>
          <p:nvPr>
            <p:ph type="ftr" sz="quarter" idx="11"/>
          </p:nvPr>
        </p:nvSpPr>
        <p:spPr/>
        <p:txBody>
          <a:bodyPr/>
          <a:lstStyle/>
          <a:p>
            <a:r>
              <a:rPr lang="en-US" noProof="0" smtClean="0"/>
              <a:t>Done and compiled by Yvonne and Andrew</a:t>
            </a:r>
            <a:endParaRPr lang="en-US" noProof="0" dirty="0"/>
          </a:p>
        </p:txBody>
      </p:sp>
      <p:sp>
        <p:nvSpPr>
          <p:cNvPr id="6" name="Slide Number Placeholder 5"/>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24" name="Text Placeholder 7">
            <a:extLst>
              <a:ext uri="{FF2B5EF4-FFF2-40B4-BE49-F238E27FC236}">
                <a16:creationId xmlns:a16="http://schemas.microsoft.com/office/drawing/2014/main" xmlns="" id="{F099E8F9-E092-4E4C-AB87-FB2B4EC4D0AD}"/>
              </a:ext>
            </a:extLst>
          </p:cNvPr>
          <p:cNvSpPr>
            <a:spLocks noGrp="1"/>
          </p:cNvSpPr>
          <p:nvPr>
            <p:ph type="body" sz="quarter" idx="14"/>
          </p:nvPr>
        </p:nvSpPr>
        <p:spPr>
          <a:xfrm>
            <a:off x="1860549" y="3044624"/>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Text Placeholder 7">
            <a:extLst>
              <a:ext uri="{FF2B5EF4-FFF2-40B4-BE49-F238E27FC236}">
                <a16:creationId xmlns:a16="http://schemas.microsoft.com/office/drawing/2014/main" xmlns="" id="{782CF4FC-13E5-4A63-BCF2-3AF43B5F15B9}"/>
              </a:ext>
            </a:extLst>
          </p:cNvPr>
          <p:cNvSpPr>
            <a:spLocks noGrp="1"/>
          </p:cNvSpPr>
          <p:nvPr>
            <p:ph type="body" sz="quarter" idx="15"/>
          </p:nvPr>
        </p:nvSpPr>
        <p:spPr>
          <a:xfrm>
            <a:off x="1860549" y="3987398"/>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6" name="Text Placeholder 7">
            <a:extLst>
              <a:ext uri="{FF2B5EF4-FFF2-40B4-BE49-F238E27FC236}">
                <a16:creationId xmlns:a16="http://schemas.microsoft.com/office/drawing/2014/main" xmlns="" id="{8523C4DE-E0C6-4EE1-9145-DA7819174663}"/>
              </a:ext>
            </a:extLst>
          </p:cNvPr>
          <p:cNvSpPr>
            <a:spLocks noGrp="1"/>
          </p:cNvSpPr>
          <p:nvPr>
            <p:ph type="body" sz="quarter" idx="16"/>
          </p:nvPr>
        </p:nvSpPr>
        <p:spPr>
          <a:xfrm>
            <a:off x="1860549" y="4930171"/>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c 11" descr="Single gear">
              <a:extLst>
                <a:ext uri="{FF2B5EF4-FFF2-40B4-BE49-F238E27FC236}">
                  <a16:creationId xmlns:a16="http://schemas.microsoft.com/office/drawing/2014/main" xmlns=""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3" name="Graphic 12" descr="Single gear">
              <a:extLst>
                <a:ext uri="{FF2B5EF4-FFF2-40B4-BE49-F238E27FC236}">
                  <a16:creationId xmlns:a16="http://schemas.microsoft.com/office/drawing/2014/main" xmlns=""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4" name="Graphic 13" descr="Single gear">
              <a:extLst>
                <a:ext uri="{FF2B5EF4-FFF2-40B4-BE49-F238E27FC236}">
                  <a16:creationId xmlns:a16="http://schemas.microsoft.com/office/drawing/2014/main" xmlns=""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xmlns=""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xmlns=""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7" name="Pictur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08207D1C-251D-44A1-84BB-2069DFE770AF}" type="datetime1">
              <a:rPr lang="en-US" noProof="0" smtClean="0"/>
              <a:t>6/3/2021</a:t>
            </a:fld>
            <a:endParaRPr lang="en-US" noProof="0" dirty="0"/>
          </a:p>
        </p:txBody>
      </p:sp>
      <p:sp>
        <p:nvSpPr>
          <p:cNvPr id="5" name="Footer Placeholder 4"/>
          <p:cNvSpPr>
            <a:spLocks noGrp="1"/>
          </p:cNvSpPr>
          <p:nvPr>
            <p:ph type="ftr" sz="quarter" idx="11"/>
          </p:nvPr>
        </p:nvSpPr>
        <p:spPr/>
        <p:txBody>
          <a:bodyPr/>
          <a:lstStyle/>
          <a:p>
            <a:r>
              <a:rPr lang="en-US" noProof="0" smtClean="0"/>
              <a:t>Done and compiled by Yvonne and Andrew</a:t>
            </a:r>
            <a:endParaRPr lang="en-US" noProof="0" dirty="0"/>
          </a:p>
        </p:txBody>
      </p:sp>
      <p:sp>
        <p:nvSpPr>
          <p:cNvPr id="6" name="Slide Number Placeholder 5"/>
          <p:cNvSpPr>
            <a:spLocks noGrp="1"/>
          </p:cNvSpPr>
          <p:nvPr>
            <p:ph type="sldNum" sz="quarter" idx="12"/>
          </p:nvPr>
        </p:nvSpPr>
        <p:spPr>
          <a:xfrm>
            <a:off x="10729455" y="2869895"/>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c 12" descr="Single gear">
              <a:extLst>
                <a:ext uri="{FF2B5EF4-FFF2-40B4-BE49-F238E27FC236}">
                  <a16:creationId xmlns:a16="http://schemas.microsoft.com/office/drawing/2014/main" xmlns=""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18078" r="23442"/>
            <a:stretch/>
          </p:blipFill>
          <p:spPr bwMode="ltGray">
            <a:xfrm>
              <a:off x="8994950" y="0"/>
              <a:ext cx="3197050" cy="3421066"/>
            </a:xfrm>
            <a:prstGeom prst="rect">
              <a:avLst/>
            </a:prstGeom>
          </p:spPr>
        </p:pic>
        <p:pic>
          <p:nvPicPr>
            <p:cNvPr id="14" name="Graphic 13" descr="Single gear">
              <a:extLst>
                <a:ext uri="{FF2B5EF4-FFF2-40B4-BE49-F238E27FC236}">
                  <a16:creationId xmlns:a16="http://schemas.microsoft.com/office/drawing/2014/main" xmlns=""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7232499" y="667872"/>
              <a:ext cx="2880000" cy="2880000"/>
            </a:xfrm>
            <a:prstGeom prst="rect">
              <a:avLst/>
            </a:prstGeom>
          </p:spPr>
        </p:pic>
        <p:pic>
          <p:nvPicPr>
            <p:cNvPr id="15" name="Graphic 14" descr="Single gear">
              <a:extLst>
                <a:ext uri="{FF2B5EF4-FFF2-40B4-BE49-F238E27FC236}">
                  <a16:creationId xmlns:a16="http://schemas.microsoft.com/office/drawing/2014/main" xmlns=""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746667" y="2486478"/>
              <a:ext cx="2880000" cy="2880000"/>
            </a:xfrm>
            <a:prstGeom prst="rect">
              <a:avLst/>
            </a:prstGeom>
          </p:spPr>
        </p:pic>
        <p:pic>
          <p:nvPicPr>
            <p:cNvPr id="16" name="Graphic 15" descr="Single gear">
              <a:extLst>
                <a:ext uri="{FF2B5EF4-FFF2-40B4-BE49-F238E27FC236}">
                  <a16:creationId xmlns:a16="http://schemas.microsoft.com/office/drawing/2014/main" xmlns=""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680320" y="2336873"/>
            <a:ext cx="4698358" cy="35993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5594123" y="2336873"/>
            <a:ext cx="4700058" cy="35993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6BEF4F14-05EB-40AD-BDB2-E81C8F269C44}" type="datetime1">
              <a:rPr lang="en-US" noProof="0" smtClean="0"/>
              <a:t>6/3/2021</a:t>
            </a:fld>
            <a:endParaRPr lang="en-US" noProof="0"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xmlns=""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xmlns=""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xmlns=""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xmlns=""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xmlns=""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2137645" y="2336873"/>
            <a:ext cx="4698358" cy="35993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7051448" y="2336873"/>
            <a:ext cx="4700058" cy="3599316"/>
          </a:xfrm>
        </p:spPr>
        <p:txBody>
          <a:bodyPr anchor="ctr" anchorCtr="0"/>
          <a:lstStyle>
            <a:lvl1pPr algn="ctr">
              <a:defRPr/>
            </a:lvl1pPr>
            <a:lvl2pPr algn="ctr">
              <a:defRPr/>
            </a:lvl2pPr>
            <a:lvl3pPr algn="ctr">
              <a:defRPr/>
            </a:lvl3pPr>
            <a:lvl4pPr algn="ctr">
              <a:defRPr/>
            </a:lvl4pPr>
            <a:lvl5pPr algn="ct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a:xfrm>
            <a:off x="9008306" y="5936187"/>
            <a:ext cx="2743200" cy="365125"/>
          </a:xfrm>
        </p:spPr>
        <p:txBody>
          <a:bodyPr/>
          <a:lstStyle/>
          <a:p>
            <a:fld id="{89F059A9-537C-4A6C-A619-C5439D17699E}" type="datetime1">
              <a:rPr lang="en-US" noProof="0" smtClean="0"/>
              <a:t>6/3/2021</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c 14" descr="Single gear">
              <a:extLst>
                <a:ext uri="{FF2B5EF4-FFF2-40B4-BE49-F238E27FC236}">
                  <a16:creationId xmlns:a16="http://schemas.microsoft.com/office/drawing/2014/main" xmlns=""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6" name="Graphic 15" descr="Single gear">
              <a:extLst>
                <a:ext uri="{FF2B5EF4-FFF2-40B4-BE49-F238E27FC236}">
                  <a16:creationId xmlns:a16="http://schemas.microsoft.com/office/drawing/2014/main" xmlns=""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7" name="Graphic 16" descr="Single gear">
              <a:extLst>
                <a:ext uri="{FF2B5EF4-FFF2-40B4-BE49-F238E27FC236}">
                  <a16:creationId xmlns:a16="http://schemas.microsoft.com/office/drawing/2014/main" xmlns=""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8" name="Graphic 17" descr="Single gear">
              <a:extLst>
                <a:ext uri="{FF2B5EF4-FFF2-40B4-BE49-F238E27FC236}">
                  <a16:creationId xmlns:a16="http://schemas.microsoft.com/office/drawing/2014/main" xmlns=""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9" name="Graphic 18" descr="Single gear">
              <a:extLst>
                <a:ext uri="{FF2B5EF4-FFF2-40B4-BE49-F238E27FC236}">
                  <a16:creationId xmlns:a16="http://schemas.microsoft.com/office/drawing/2014/main" xmlns=""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10" name="Pictur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noProof="0" smtClean="0"/>
              <a:t>Click to edit Master title style</a:t>
            </a:r>
            <a:endParaRPr lang="en-US" noProof="0"/>
          </a:p>
        </p:txBody>
      </p:sp>
      <p:sp>
        <p:nvSpPr>
          <p:cNvPr id="3" name="Text Placeholder 2"/>
          <p:cNvSpPr>
            <a:spLocks noGrp="1"/>
          </p:cNvSpPr>
          <p:nvPr>
            <p:ph type="body" idx="1"/>
          </p:nvPr>
        </p:nvSpPr>
        <p:spPr>
          <a:xfrm>
            <a:off x="680320" y="2336873"/>
            <a:ext cx="4698358"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5594123" y="2336873"/>
            <a:ext cx="4700059"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54C4DD05-4C4A-4DA9-8EF2-CF630340A6D4}" type="datetime1">
              <a:rPr lang="en-US" noProof="0" smtClean="0"/>
              <a:t>6/3/2021</a:t>
            </a:fld>
            <a:endParaRPr lang="en-US" noProof="0" dirty="0"/>
          </a:p>
        </p:txBody>
      </p:sp>
      <p:sp>
        <p:nvSpPr>
          <p:cNvPr id="8" name="Footer Placeholder 7"/>
          <p:cNvSpPr>
            <a:spLocks noGrp="1"/>
          </p:cNvSpPr>
          <p:nvPr>
            <p:ph type="ftr" sz="quarter" idx="11"/>
          </p:nvPr>
        </p:nvSpPr>
        <p:spPr/>
        <p:txBody>
          <a:bodyPr/>
          <a:lstStyle/>
          <a:p>
            <a:r>
              <a:rPr lang="en-US" noProof="0" smtClean="0"/>
              <a:t>Done and compiled by Yvonne and Andrew</a:t>
            </a:r>
            <a:endParaRPr lang="en-US" noProof="0" dirty="0"/>
          </a:p>
        </p:txBody>
      </p:sp>
      <p:sp>
        <p:nvSpPr>
          <p:cNvPr id="9" name="Slide Number Placeholder 8"/>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a:extLst>
                <a:ext uri="{FF2B5EF4-FFF2-40B4-BE49-F238E27FC236}">
                  <a16:creationId xmlns:a16="http://schemas.microsoft.com/office/drawing/2014/main" xmlns=""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4" name="Graphic 13" descr="Single gear">
              <a:extLst>
                <a:ext uri="{FF2B5EF4-FFF2-40B4-BE49-F238E27FC236}">
                  <a16:creationId xmlns:a16="http://schemas.microsoft.com/office/drawing/2014/main" xmlns=""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5" name="Graphic 14" descr="Single gear">
              <a:extLst>
                <a:ext uri="{FF2B5EF4-FFF2-40B4-BE49-F238E27FC236}">
                  <a16:creationId xmlns:a16="http://schemas.microsoft.com/office/drawing/2014/main" xmlns=""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6" name="Graphic 15" descr="Single gear">
              <a:extLst>
                <a:ext uri="{FF2B5EF4-FFF2-40B4-BE49-F238E27FC236}">
                  <a16:creationId xmlns:a16="http://schemas.microsoft.com/office/drawing/2014/main" xmlns=""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7" name="Graphic 16" descr="Single gear">
              <a:extLst>
                <a:ext uri="{FF2B5EF4-FFF2-40B4-BE49-F238E27FC236}">
                  <a16:creationId xmlns:a16="http://schemas.microsoft.com/office/drawing/2014/main" xmlns=""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smtClean="0"/>
              <a:t>Click to edit Master title style</a:t>
            </a:r>
            <a:endParaRPr lang="en-US" noProof="0"/>
          </a:p>
        </p:txBody>
      </p:sp>
      <p:sp>
        <p:nvSpPr>
          <p:cNvPr id="5" name="Date Placeholder 4"/>
          <p:cNvSpPr>
            <a:spLocks noGrp="1"/>
          </p:cNvSpPr>
          <p:nvPr>
            <p:ph type="dt" sz="half" idx="10"/>
          </p:nvPr>
        </p:nvSpPr>
        <p:spPr>
          <a:xfrm>
            <a:off x="9008306" y="5936187"/>
            <a:ext cx="2743200" cy="365125"/>
          </a:xfrm>
        </p:spPr>
        <p:txBody>
          <a:bodyPr/>
          <a:lstStyle/>
          <a:p>
            <a:fld id="{8A64C84B-B8E7-4F63-9D11-596C3A0B263C}" type="datetime1">
              <a:rPr lang="en-US" noProof="0" smtClean="0"/>
              <a:t>6/3/2021</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smtClean="0"/>
              <a:t>Done and compiled by Yvonne and Andrew</a:t>
            </a:r>
            <a:endParaRPr lang="en-US" noProof="0" dirty="0"/>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
        <p:nvSpPr>
          <p:cNvPr id="18" name="Content Placeholder 2">
            <a:extLst>
              <a:ext uri="{FF2B5EF4-FFF2-40B4-BE49-F238E27FC236}">
                <a16:creationId xmlns:a16="http://schemas.microsoft.com/office/drawing/2014/main" xmlns="" id="{FD7CD5CF-F924-43C6-9C02-06FBC84A6729}"/>
              </a:ext>
            </a:extLst>
          </p:cNvPr>
          <p:cNvSpPr>
            <a:spLocks noGrp="1"/>
          </p:cNvSpPr>
          <p:nvPr>
            <p:ph idx="1"/>
          </p:nvPr>
        </p:nvSpPr>
        <p:spPr>
          <a:xfrm>
            <a:off x="2137644" y="2161725"/>
            <a:ext cx="9613861" cy="3702647"/>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a:extLst>
                <a:ext uri="{FF2B5EF4-FFF2-40B4-BE49-F238E27FC236}">
                  <a16:creationId xmlns:a16="http://schemas.microsoft.com/office/drawing/2014/main" xmlns=""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2" name="Graphic 11" descr="Single gear">
              <a:extLst>
                <a:ext uri="{FF2B5EF4-FFF2-40B4-BE49-F238E27FC236}">
                  <a16:creationId xmlns:a16="http://schemas.microsoft.com/office/drawing/2014/main" xmlns=""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3" name="Graphic 12" descr="Single gear">
              <a:extLst>
                <a:ext uri="{FF2B5EF4-FFF2-40B4-BE49-F238E27FC236}">
                  <a16:creationId xmlns:a16="http://schemas.microsoft.com/office/drawing/2014/main" xmlns=""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4" name="Graphic 13" descr="Single gear">
              <a:extLst>
                <a:ext uri="{FF2B5EF4-FFF2-40B4-BE49-F238E27FC236}">
                  <a16:creationId xmlns:a16="http://schemas.microsoft.com/office/drawing/2014/main" xmlns=""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5" name="Graphic 14" descr="Single gear">
              <a:extLst>
                <a:ext uri="{FF2B5EF4-FFF2-40B4-BE49-F238E27FC236}">
                  <a16:creationId xmlns:a16="http://schemas.microsoft.com/office/drawing/2014/main" xmlns=""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506AA79E-6CAD-4E91-89DD-B78E45E55B1B}" type="datetime1">
              <a:rPr lang="en-US" noProof="0" smtClean="0"/>
              <a:t>6/3/2021</a:t>
            </a:fld>
            <a:endParaRPr lang="en-US" noProof="0" dirty="0"/>
          </a:p>
        </p:txBody>
      </p:sp>
      <p:sp>
        <p:nvSpPr>
          <p:cNvPr id="4" name="Footer Placeholder 3"/>
          <p:cNvSpPr>
            <a:spLocks noGrp="1"/>
          </p:cNvSpPr>
          <p:nvPr>
            <p:ph type="ftr" sz="quarter" idx="11"/>
          </p:nvPr>
        </p:nvSpPr>
        <p:spPr/>
        <p:txBody>
          <a:bodyPr/>
          <a:lstStyle/>
          <a:p>
            <a:r>
              <a:rPr lang="en-US" noProof="0" smtClean="0"/>
              <a:t>Done and compiled by Yvonne and Andrew</a:t>
            </a:r>
            <a:endParaRPr lang="en-US" noProof="0" dirty="0"/>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a:extLst>
                <a:ext uri="{FF2B5EF4-FFF2-40B4-BE49-F238E27FC236}">
                  <a16:creationId xmlns:a16="http://schemas.microsoft.com/office/drawing/2014/main" xmlns=""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13195" t="12276" r="8371" b="1368"/>
            <a:stretch/>
          </p:blipFill>
          <p:spPr>
            <a:xfrm rot="5400000">
              <a:off x="1442081" y="2451153"/>
              <a:ext cx="3275424" cy="3606205"/>
            </a:xfrm>
            <a:prstGeom prst="rect">
              <a:avLst/>
            </a:prstGeom>
          </p:spPr>
        </p:pic>
        <p:pic>
          <p:nvPicPr>
            <p:cNvPr id="12" name="Graphic 11" descr="Single gear">
              <a:extLst>
                <a:ext uri="{FF2B5EF4-FFF2-40B4-BE49-F238E27FC236}">
                  <a16:creationId xmlns:a16="http://schemas.microsoft.com/office/drawing/2014/main" xmlns=""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1092764" y="303112"/>
              <a:ext cx="2880000" cy="2880000"/>
            </a:xfrm>
            <a:prstGeom prst="rect">
              <a:avLst/>
            </a:prstGeom>
          </p:spPr>
        </p:pic>
        <p:pic>
          <p:nvPicPr>
            <p:cNvPr id="13" name="Graphic 12" descr="Single gear">
              <a:extLst>
                <a:ext uri="{FF2B5EF4-FFF2-40B4-BE49-F238E27FC236}">
                  <a16:creationId xmlns:a16="http://schemas.microsoft.com/office/drawing/2014/main" xmlns=""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424090" y="1817280"/>
              <a:ext cx="2880000" cy="2880000"/>
            </a:xfrm>
            <a:prstGeom prst="rect">
              <a:avLst/>
            </a:prstGeom>
          </p:spPr>
        </p:pic>
        <p:pic>
          <p:nvPicPr>
            <p:cNvPr id="14" name="Graphic 13" descr="Single gear">
              <a:extLst>
                <a:ext uri="{FF2B5EF4-FFF2-40B4-BE49-F238E27FC236}">
                  <a16:creationId xmlns:a16="http://schemas.microsoft.com/office/drawing/2014/main" xmlns=""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625457" y="4024986"/>
              <a:ext cx="1620000" cy="1620000"/>
            </a:xfrm>
            <a:prstGeom prst="rect">
              <a:avLst/>
            </a:prstGeom>
          </p:spPr>
        </p:pic>
        <p:pic>
          <p:nvPicPr>
            <p:cNvPr id="15" name="Graphic 14" descr="Single gear">
              <a:extLst>
                <a:ext uri="{FF2B5EF4-FFF2-40B4-BE49-F238E27FC236}">
                  <a16:creationId xmlns:a16="http://schemas.microsoft.com/office/drawing/2014/main" xmlns=""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7E0483BB-C211-49E0-B3BD-358D0173F728}" type="datetime1">
              <a:rPr lang="en-US" noProof="0" smtClean="0"/>
              <a:t>6/3/2021</a:t>
            </a:fld>
            <a:endParaRPr lang="en-US" noProof="0" dirty="0"/>
          </a:p>
        </p:txBody>
      </p:sp>
      <p:sp>
        <p:nvSpPr>
          <p:cNvPr id="4" name="Footer Placeholder 3"/>
          <p:cNvSpPr>
            <a:spLocks noGrp="1"/>
          </p:cNvSpPr>
          <p:nvPr>
            <p:ph type="ftr" sz="quarter" idx="11"/>
          </p:nvPr>
        </p:nvSpPr>
        <p:spPr/>
        <p:txBody>
          <a:bodyPr/>
          <a:lstStyle/>
          <a:p>
            <a:r>
              <a:rPr lang="en-US" noProof="0" smtClean="0"/>
              <a:t>Done and compiled by Yvonne and Andrew</a:t>
            </a:r>
            <a:endParaRPr lang="en-US" noProof="0" dirty="0"/>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17" name="Text Placeholder 16">
            <a:extLst>
              <a:ext uri="{FF2B5EF4-FFF2-40B4-BE49-F238E27FC236}">
                <a16:creationId xmlns:a16="http://schemas.microsoft.com/office/drawing/2014/main" xmlns="" id="{D683A405-3ADE-448E-893F-D3D2E11CCA4C}"/>
              </a:ext>
            </a:extLst>
          </p:cNvPr>
          <p:cNvSpPr>
            <a:spLocks noGrp="1"/>
          </p:cNvSpPr>
          <p:nvPr>
            <p:ph type="body" sz="quarter" idx="13"/>
          </p:nvPr>
        </p:nvSpPr>
        <p:spPr>
          <a:xfrm>
            <a:off x="1897819" y="2290763"/>
            <a:ext cx="8396362" cy="3100387"/>
          </a:xfrm>
        </p:spPr>
        <p:txBody>
          <a:bodyPr anchor="ctr">
            <a:normAutofit/>
          </a:bodyPr>
          <a:lstStyle>
            <a:lvl1pPr marL="0" indent="0" algn="ctr">
              <a:buNone/>
              <a:defRPr sz="6000"/>
            </a:lvl1pPr>
          </a:lstStyle>
          <a:p>
            <a:pPr lvl="0"/>
            <a:r>
              <a:rPr lang="en-US" noProof="0" smtClean="0"/>
              <a:t>Click to edit Master text styles</a:t>
            </a:r>
          </a:p>
        </p:txBody>
      </p:sp>
    </p:spTree>
    <p:extLst>
      <p:ext uri="{BB962C8B-B14F-4D97-AF65-F5344CB8AC3E}">
        <p14:creationId xmlns:p14="http://schemas.microsoft.com/office/powerpoint/2010/main" val="46202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181D34-7F10-4C9E-B17A-5FE597A0ABAC}" type="datetime1">
              <a:rPr lang="en-US" noProof="0" smtClean="0"/>
              <a:t>6/3/2021</a:t>
            </a:fld>
            <a:endParaRPr lang="en-US" noProof="0"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noProof="0" smtClean="0"/>
              <a:t>Done and compiled by Yvonne and Andrew</a:t>
            </a:r>
            <a:endParaRPr lang="en-US" noProof="0"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E3FA76C-C565-46B6-8652-D75785E2521F}" type="slidenum">
              <a:rPr lang="en-US" noProof="0" smtClean="0"/>
              <a:t>‹#›</a:t>
            </a:fld>
            <a:endParaRPr lang="en-US" noProof="0" dirty="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82" r:id="rId9"/>
    <p:sldLayoutId id="2147483667" r:id="rId10"/>
    <p:sldLayoutId id="2147483668" r:id="rId11"/>
    <p:sldLayoutId id="2147483681" r:id="rId12"/>
    <p:sldLayoutId id="2147483670" r:id="rId13"/>
    <p:sldLayoutId id="2147483671" r:id="rId14"/>
    <p:sldLayoutId id="2147483672" r:id="rId15"/>
    <p:sldLayoutId id="2147483673" r:id="rId16"/>
    <p:sldLayoutId id="2147483674" r:id="rId17"/>
    <p:sldLayoutId id="2147483678" r:id="rId18"/>
    <p:sldLayoutId id="2147483675" r:id="rId19"/>
  </p:sldLayoutIdLst>
  <p:hf sldNum="0" hd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Graphic 8" descr="Book icon">
            <a:extLst>
              <a:ext uri="{FF2B5EF4-FFF2-40B4-BE49-F238E27FC236}">
                <a16:creationId xmlns:a16="http://schemas.microsoft.com/office/drawing/2014/main" xmlns=""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44993" y="2961000"/>
            <a:ext cx="936000" cy="936000"/>
          </a:xfrm>
          <a:prstGeom prst="rect">
            <a:avLst/>
          </a:prstGeom>
        </p:spPr>
      </p:pic>
      <p:sp>
        <p:nvSpPr>
          <p:cNvPr id="2" name="Title 1">
            <a:extLst>
              <a:ext uri="{FF2B5EF4-FFF2-40B4-BE49-F238E27FC236}">
                <a16:creationId xmlns:a16="http://schemas.microsoft.com/office/drawing/2014/main" xmlns="" id="{8B98BBFB-4314-436C-A688-96F483D693AB}"/>
              </a:ext>
            </a:extLst>
          </p:cNvPr>
          <p:cNvSpPr>
            <a:spLocks noGrp="1"/>
          </p:cNvSpPr>
          <p:nvPr>
            <p:ph type="ctrTitle"/>
          </p:nvPr>
        </p:nvSpPr>
        <p:spPr/>
        <p:txBody>
          <a:bodyPr anchor="ctr" anchorCtr="0"/>
          <a:lstStyle/>
          <a:p>
            <a:r>
              <a:rPr lang="en-US" dirty="0" smtClean="0"/>
              <a:t>SES PROJECTS</a:t>
            </a:r>
            <a:endParaRPr lang="en-US" dirty="0"/>
          </a:p>
        </p:txBody>
      </p:sp>
      <p:sp>
        <p:nvSpPr>
          <p:cNvPr id="3" name="Subtitle 2">
            <a:extLst>
              <a:ext uri="{FF2B5EF4-FFF2-40B4-BE49-F238E27FC236}">
                <a16:creationId xmlns:a16="http://schemas.microsoft.com/office/drawing/2014/main" xmlns="" id="{6AA173D3-8B7E-4F91-B862-AC30CB0D2705}"/>
              </a:ext>
            </a:extLst>
          </p:cNvPr>
          <p:cNvSpPr>
            <a:spLocks noGrp="1"/>
          </p:cNvSpPr>
          <p:nvPr>
            <p:ph type="subTitle" idx="1"/>
          </p:nvPr>
        </p:nvSpPr>
        <p:spPr/>
        <p:txBody>
          <a:bodyPr>
            <a:normAutofit/>
          </a:bodyPr>
          <a:lstStyle/>
          <a:p>
            <a:r>
              <a:rPr lang="en-US" sz="4000" dirty="0" smtClean="0">
                <a:solidFill>
                  <a:srgbClr val="000000"/>
                </a:solidFill>
              </a:rPr>
              <a:t>DESIGN OF A MECHANICAL SYSTEM</a:t>
            </a:r>
            <a:endParaRPr lang="en-US" sz="4000" dirty="0">
              <a:solidFill>
                <a:srgbClr val="000000"/>
              </a:solidFill>
            </a:endParaRPr>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pic>
        <p:nvPicPr>
          <p:cNvPr id="7"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752000" y="2742465"/>
            <a:ext cx="1440000" cy="1440000"/>
          </a:xfrm>
          <a:prstGeom prst="rect">
            <a:avLst/>
          </a:prstGeom>
        </p:spPr>
      </p:pic>
    </p:spTree>
    <p:extLst>
      <p:ext uri="{BB962C8B-B14F-4D97-AF65-F5344CB8AC3E}">
        <p14:creationId xmlns:p14="http://schemas.microsoft.com/office/powerpoint/2010/main" val="190653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2" name="TextBox 1"/>
          <p:cNvSpPr txBox="1"/>
          <p:nvPr/>
        </p:nvSpPr>
        <p:spPr>
          <a:xfrm>
            <a:off x="680321" y="2078182"/>
            <a:ext cx="11382370"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Engineering components should be designed to withstand working loads without yielding. This is a very simple matter if only one principal stress is involved. When a ductile material is subjected to a simple axial loading, it is found that beyond the elastic limit, stress is no longer proportional to strain, i.e. the material yields. Therefore components from that material should be designed to operate below the yield point. </a:t>
            </a:r>
            <a:endParaRPr lang="en-US" b="1" dirty="0" smtClean="0">
              <a:solidFill>
                <a:schemeClr val="bg1"/>
              </a:solidFill>
            </a:endParaRPr>
          </a:p>
          <a:p>
            <a:pPr marL="285750" indent="-285750">
              <a:buFont typeface="Arial" panose="020B0604020202020204" pitchFamily="34" charset="0"/>
              <a:buChar char="•"/>
            </a:pPr>
            <a:r>
              <a:rPr lang="en-US" b="1" dirty="0" smtClean="0">
                <a:solidFill>
                  <a:schemeClr val="bg1"/>
                </a:solidFill>
              </a:rPr>
              <a:t>For </a:t>
            </a:r>
            <a:r>
              <a:rPr lang="en-US" b="1" dirty="0">
                <a:solidFill>
                  <a:schemeClr val="bg1"/>
                </a:solidFill>
              </a:rPr>
              <a:t>components subjected to more than one principal stress such as pressure vessels, rotating discs </a:t>
            </a:r>
            <a:r>
              <a:rPr lang="en-US" b="1" dirty="0" smtClean="0">
                <a:solidFill>
                  <a:schemeClr val="bg1"/>
                </a:solidFill>
              </a:rPr>
              <a:t>etc., </a:t>
            </a:r>
            <a:r>
              <a:rPr lang="en-US" b="1" dirty="0">
                <a:solidFill>
                  <a:schemeClr val="bg1"/>
                </a:solidFill>
              </a:rPr>
              <a:t>the no-yielding design problem becomes complicated. It is therefore important to find some criteria based on stresses, strains or strain energy in the complex stress system which can be related to a simple axial condition. </a:t>
            </a:r>
            <a:endParaRPr lang="en-US" b="1" dirty="0" smtClean="0">
              <a:solidFill>
                <a:schemeClr val="bg1"/>
              </a:solidFill>
            </a:endParaRPr>
          </a:p>
          <a:p>
            <a:pPr marL="285750" indent="-285750">
              <a:buFont typeface="Arial" panose="020B0604020202020204" pitchFamily="34" charset="0"/>
              <a:buChar char="•"/>
            </a:pPr>
            <a:r>
              <a:rPr lang="en-US" b="1" dirty="0" smtClean="0">
                <a:solidFill>
                  <a:schemeClr val="bg1"/>
                </a:solidFill>
              </a:rPr>
              <a:t>There </a:t>
            </a:r>
            <a:r>
              <a:rPr lang="en-US" b="1" dirty="0">
                <a:solidFill>
                  <a:schemeClr val="bg1"/>
                </a:solidFill>
              </a:rPr>
              <a:t>are four accepted theories of failure (yield criteria</a:t>
            </a:r>
            <a:r>
              <a:rPr lang="en-US" b="1" dirty="0" smtClean="0">
                <a:solidFill>
                  <a:schemeClr val="bg1"/>
                </a:solidFill>
              </a:rPr>
              <a:t>): </a:t>
            </a:r>
          </a:p>
          <a:p>
            <a:pPr marL="800100" lvl="1" indent="-342900">
              <a:buFont typeface="+mj-lt"/>
              <a:buAutoNum type="arabicPeriod"/>
            </a:pPr>
            <a:r>
              <a:rPr lang="en-US" b="1" dirty="0" smtClean="0">
                <a:solidFill>
                  <a:schemeClr val="bg1"/>
                </a:solidFill>
              </a:rPr>
              <a:t>Maximum </a:t>
            </a:r>
            <a:r>
              <a:rPr lang="en-US" b="1" dirty="0">
                <a:solidFill>
                  <a:schemeClr val="bg1"/>
                </a:solidFill>
              </a:rPr>
              <a:t>shear stress theory - Also called Tresca’s yield </a:t>
            </a:r>
            <a:r>
              <a:rPr lang="en-US" b="1" dirty="0" smtClean="0">
                <a:solidFill>
                  <a:schemeClr val="bg1"/>
                </a:solidFill>
              </a:rPr>
              <a:t>criterion.</a:t>
            </a:r>
          </a:p>
          <a:p>
            <a:pPr marL="800100" lvl="1" indent="-342900">
              <a:buFont typeface="+mj-lt"/>
              <a:buAutoNum type="arabicPeriod"/>
            </a:pPr>
            <a:r>
              <a:rPr lang="en-US" b="1" dirty="0" smtClean="0">
                <a:solidFill>
                  <a:schemeClr val="bg1"/>
                </a:solidFill>
              </a:rPr>
              <a:t>Shear </a:t>
            </a:r>
            <a:r>
              <a:rPr lang="en-US" b="1" dirty="0">
                <a:solidFill>
                  <a:schemeClr val="bg1"/>
                </a:solidFill>
              </a:rPr>
              <a:t>strain energy theory - Also called Von Mises yield </a:t>
            </a:r>
            <a:r>
              <a:rPr lang="en-US" b="1" dirty="0" smtClean="0">
                <a:solidFill>
                  <a:schemeClr val="bg1"/>
                </a:solidFill>
              </a:rPr>
              <a:t>criterion.</a:t>
            </a:r>
          </a:p>
          <a:p>
            <a:pPr marL="800100" lvl="1" indent="-342900">
              <a:buFont typeface="+mj-lt"/>
              <a:buAutoNum type="arabicPeriod"/>
            </a:pPr>
            <a:r>
              <a:rPr lang="en-US" b="1" dirty="0" smtClean="0">
                <a:solidFill>
                  <a:schemeClr val="bg1"/>
                </a:solidFill>
              </a:rPr>
              <a:t>Maximum </a:t>
            </a:r>
            <a:r>
              <a:rPr lang="en-US" b="1" dirty="0">
                <a:solidFill>
                  <a:schemeClr val="bg1"/>
                </a:solidFill>
              </a:rPr>
              <a:t>principal stress theory - Also called Rankine’s yield </a:t>
            </a:r>
            <a:r>
              <a:rPr lang="en-US" b="1" dirty="0" smtClean="0">
                <a:solidFill>
                  <a:schemeClr val="bg1"/>
                </a:solidFill>
              </a:rPr>
              <a:t>criterion.</a:t>
            </a:r>
          </a:p>
          <a:p>
            <a:pPr marL="800100" lvl="1" indent="-342900">
              <a:buFont typeface="+mj-lt"/>
              <a:buAutoNum type="arabicPeriod"/>
            </a:pPr>
            <a:r>
              <a:rPr lang="en-US" b="1" dirty="0" smtClean="0">
                <a:solidFill>
                  <a:schemeClr val="bg1"/>
                </a:solidFill>
              </a:rPr>
              <a:t>Maximum </a:t>
            </a:r>
            <a:r>
              <a:rPr lang="en-US" b="1" dirty="0">
                <a:solidFill>
                  <a:schemeClr val="bg1"/>
                </a:solidFill>
              </a:rPr>
              <a:t>principal strain theory - Also called St. Venant’s yield criterion.</a:t>
            </a:r>
          </a:p>
        </p:txBody>
      </p:sp>
      <p:pic>
        <p:nvPicPr>
          <p:cNvPr id="5" name="Graphic 8" descr="Book icon">
            <a:extLst>
              <a:ext uri="{FF2B5EF4-FFF2-40B4-BE49-F238E27FC236}">
                <a16:creationId xmlns:a16="http://schemas.microsoft.com/office/drawing/2014/main" xmlns="" id="{E26792AF-5D39-4A12-8EDD-CC09A60BD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85993" y="825697"/>
            <a:ext cx="936000" cy="936000"/>
          </a:xfrm>
          <a:prstGeom prst="rect">
            <a:avLst/>
          </a:prstGeom>
        </p:spPr>
      </p:pic>
    </p:spTree>
    <p:extLst>
      <p:ext uri="{BB962C8B-B14F-4D97-AF65-F5344CB8AC3E}">
        <p14:creationId xmlns:p14="http://schemas.microsoft.com/office/powerpoint/2010/main" val="386832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2" name="TextBox 1"/>
          <p:cNvSpPr txBox="1"/>
          <p:nvPr/>
        </p:nvSpPr>
        <p:spPr>
          <a:xfrm>
            <a:off x="979055" y="2456872"/>
            <a:ext cx="9315127" cy="3785652"/>
          </a:xfrm>
          <a:prstGeom prst="rect">
            <a:avLst/>
          </a:prstGeom>
          <a:noFill/>
        </p:spPr>
        <p:txBody>
          <a:bodyPr wrap="square" rtlCol="0">
            <a:spAutoFit/>
          </a:bodyPr>
          <a:lstStyle/>
          <a:p>
            <a:r>
              <a:rPr lang="en-US" sz="2400" dirty="0" smtClean="0">
                <a:solidFill>
                  <a:schemeClr val="accent4">
                    <a:lumMod val="60000"/>
                    <a:lumOff val="40000"/>
                  </a:schemeClr>
                </a:solidFill>
              </a:rPr>
              <a:t>To carry out stress analysis, i.e. set up Simulation Environment on an Engineering component, one needs to do the following on the tree:</a:t>
            </a:r>
          </a:p>
          <a:p>
            <a:pPr marL="285750" indent="-285750">
              <a:buFont typeface="Arial" panose="020B0604020202020204" pitchFamily="34" charset="0"/>
              <a:buChar char="•"/>
            </a:pPr>
            <a:r>
              <a:rPr lang="en-US" sz="2400" dirty="0" smtClean="0">
                <a:solidFill>
                  <a:schemeClr val="bg1"/>
                </a:solidFill>
              </a:rPr>
              <a:t>Assign Material(s).</a:t>
            </a:r>
          </a:p>
          <a:p>
            <a:pPr marL="285750" indent="-285750">
              <a:buFont typeface="Arial" panose="020B0604020202020204" pitchFamily="34" charset="0"/>
              <a:buChar char="•"/>
            </a:pPr>
            <a:r>
              <a:rPr lang="en-US" sz="2400" dirty="0" smtClean="0">
                <a:solidFill>
                  <a:schemeClr val="bg1"/>
                </a:solidFill>
              </a:rPr>
              <a:t>Put Constraints, i.e. Fixed, Pin and Frictionless- Hold it at one point so that one can load other position(s).</a:t>
            </a:r>
          </a:p>
          <a:p>
            <a:pPr marL="285750" indent="-285750">
              <a:buFont typeface="Arial" panose="020B0604020202020204" pitchFamily="34" charset="0"/>
              <a:buChar char="•"/>
            </a:pPr>
            <a:r>
              <a:rPr lang="en-US" sz="2400" dirty="0" smtClean="0">
                <a:solidFill>
                  <a:schemeClr val="bg1"/>
                </a:solidFill>
              </a:rPr>
              <a:t>Load- Forces, Moments, Pressure, Bearing etc.</a:t>
            </a:r>
          </a:p>
          <a:p>
            <a:pPr marL="285750" indent="-285750">
              <a:buFont typeface="Arial" panose="020B0604020202020204" pitchFamily="34" charset="0"/>
              <a:buChar char="•"/>
            </a:pPr>
            <a:r>
              <a:rPr lang="en-US" sz="2400" dirty="0" smtClean="0">
                <a:solidFill>
                  <a:schemeClr val="bg1"/>
                </a:solidFill>
              </a:rPr>
              <a:t>Gravity</a:t>
            </a:r>
          </a:p>
          <a:p>
            <a:pPr marL="285750" indent="-285750">
              <a:buFont typeface="Arial" panose="020B0604020202020204" pitchFamily="34" charset="0"/>
              <a:buChar char="•"/>
            </a:pPr>
            <a:r>
              <a:rPr lang="en-US" sz="2400" dirty="0" smtClean="0">
                <a:solidFill>
                  <a:schemeClr val="bg1"/>
                </a:solidFill>
              </a:rPr>
              <a:t>Contacts (For Assemblies)- How two parts connect to each other. Typically how two plates are bolted together.</a:t>
            </a:r>
            <a:endParaRPr lang="en-US" sz="2400" dirty="0">
              <a:solidFill>
                <a:schemeClr val="bg1"/>
              </a:solidFill>
            </a:endParaRPr>
          </a:p>
        </p:txBody>
      </p:sp>
      <p:pic>
        <p:nvPicPr>
          <p:cNvPr id="5"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752000" y="573697"/>
            <a:ext cx="1440000" cy="1440000"/>
          </a:xfrm>
          <a:prstGeom prst="rect">
            <a:avLst/>
          </a:prstGeom>
        </p:spPr>
      </p:pic>
    </p:spTree>
    <p:extLst>
      <p:ext uri="{BB962C8B-B14F-4D97-AF65-F5344CB8AC3E}">
        <p14:creationId xmlns:p14="http://schemas.microsoft.com/office/powerpoint/2010/main" val="262688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(Constraints).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4250"/>
            <a:ext cx="6096851" cy="4923750"/>
          </a:xfrm>
          <a:prstGeom prst="rect">
            <a:avLst/>
          </a:prstGeom>
        </p:spPr>
      </p:pic>
    </p:spTree>
    <p:extLst>
      <p:ext uri="{BB962C8B-B14F-4D97-AF65-F5344CB8AC3E}">
        <p14:creationId xmlns:p14="http://schemas.microsoft.com/office/powerpoint/2010/main" val="98528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(Gravity Load).</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7898"/>
            <a:ext cx="6096851" cy="4910102"/>
          </a:xfrm>
          <a:prstGeom prst="rect">
            <a:avLst/>
          </a:prstGeom>
        </p:spPr>
      </p:pic>
    </p:spTree>
    <p:extLst>
      <p:ext uri="{BB962C8B-B14F-4D97-AF65-F5344CB8AC3E}">
        <p14:creationId xmlns:p14="http://schemas.microsoft.com/office/powerpoint/2010/main" val="136207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(Bearing Load).</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1546"/>
            <a:ext cx="6096851" cy="4896454"/>
          </a:xfrm>
          <a:prstGeom prst="rect">
            <a:avLst/>
          </a:prstGeom>
        </p:spPr>
      </p:pic>
    </p:spTree>
    <p:extLst>
      <p:ext uri="{BB962C8B-B14F-4D97-AF65-F5344CB8AC3E}">
        <p14:creationId xmlns:p14="http://schemas.microsoft.com/office/powerpoint/2010/main" val="106299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a:xfrm>
            <a:off x="184728" y="753228"/>
            <a:ext cx="10109456" cy="1080938"/>
          </a:xfrm>
        </p:spPr>
        <p:txBody>
          <a:bodyPr/>
          <a:lstStyle/>
          <a:p>
            <a:r>
              <a:rPr lang="en-US" dirty="0" smtClean="0"/>
              <a:t>Software used: Autodesk Inventor- Animation.</a:t>
            </a:r>
            <a:endParaRPr lang="en-US" dirty="0"/>
          </a:p>
        </p:txBody>
      </p:sp>
      <p:sp>
        <p:nvSpPr>
          <p:cNvPr id="6" name="Footer Placeholder 5"/>
          <p:cNvSpPr>
            <a:spLocks noGrp="1"/>
          </p:cNvSpPr>
          <p:nvPr>
            <p:ph type="ftr" sz="quarter" idx="11"/>
          </p:nvPr>
        </p:nvSpPr>
        <p:spPr>
          <a:xfrm>
            <a:off x="0" y="6425283"/>
            <a:ext cx="1697119" cy="365125"/>
          </a:xfrm>
        </p:spPr>
        <p:txBody>
          <a:bodyPr/>
          <a:lstStyle/>
          <a:p>
            <a:r>
              <a:rPr lang="en-US" noProof="0" dirty="0" smtClean="0"/>
              <a:t>Done and compiled by Yvonne and Andrew</a:t>
            </a:r>
            <a:endParaRPr lang="en-US" noProof="0" dirty="0"/>
          </a:p>
        </p:txBody>
      </p:sp>
      <p:pic>
        <p:nvPicPr>
          <p:cNvPr id="2"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5437" y="1986117"/>
            <a:ext cx="8661127" cy="4871884"/>
          </a:xfrm>
          <a:prstGeom prst="rect">
            <a:avLst/>
          </a:prstGeom>
        </p:spPr>
      </p:pic>
    </p:spTree>
    <p:extLst>
      <p:ext uri="{BB962C8B-B14F-4D97-AF65-F5344CB8AC3E}">
        <p14:creationId xmlns:p14="http://schemas.microsoft.com/office/powerpoint/2010/main" val="2307516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2" name="TextBox 1"/>
          <p:cNvSpPr txBox="1"/>
          <p:nvPr/>
        </p:nvSpPr>
        <p:spPr>
          <a:xfrm>
            <a:off x="2142837" y="2281504"/>
            <a:ext cx="7398327" cy="3785652"/>
          </a:xfrm>
          <a:prstGeom prst="rect">
            <a:avLst/>
          </a:prstGeom>
          <a:noFill/>
        </p:spPr>
        <p:txBody>
          <a:bodyPr wrap="square" rtlCol="0">
            <a:spAutoFit/>
          </a:bodyPr>
          <a:lstStyle/>
          <a:p>
            <a:r>
              <a:rPr lang="en-US" sz="2400" dirty="0" smtClean="0">
                <a:solidFill>
                  <a:schemeClr val="tx2"/>
                </a:solidFill>
              </a:rPr>
              <a:t>In our case, we are going to look at:</a:t>
            </a:r>
          </a:p>
          <a:p>
            <a:pPr marL="342900" indent="-342900">
              <a:buFont typeface="+mj-lt"/>
              <a:buAutoNum type="arabicPeriod"/>
            </a:pPr>
            <a:r>
              <a:rPr lang="en-US" sz="2400" dirty="0" smtClean="0">
                <a:solidFill>
                  <a:schemeClr val="bg1"/>
                </a:solidFill>
              </a:rPr>
              <a:t>Von Mises Stress.</a:t>
            </a:r>
          </a:p>
          <a:p>
            <a:pPr marL="342900" indent="-342900">
              <a:buFont typeface="+mj-lt"/>
              <a:buAutoNum type="arabicPeriod"/>
            </a:pPr>
            <a:r>
              <a:rPr lang="en-US" sz="2400" dirty="0" smtClean="0">
                <a:solidFill>
                  <a:schemeClr val="bg1"/>
                </a:solidFill>
              </a:rPr>
              <a:t>1</a:t>
            </a:r>
            <a:r>
              <a:rPr lang="en-US" sz="2400" baseline="30000" dirty="0" smtClean="0">
                <a:solidFill>
                  <a:schemeClr val="bg1"/>
                </a:solidFill>
              </a:rPr>
              <a:t>st</a:t>
            </a:r>
            <a:r>
              <a:rPr lang="en-US" sz="2400" dirty="0" smtClean="0">
                <a:solidFill>
                  <a:schemeClr val="bg1"/>
                </a:solidFill>
              </a:rPr>
              <a:t> Principal Stress.</a:t>
            </a:r>
          </a:p>
          <a:p>
            <a:pPr marL="342900" indent="-342900">
              <a:buFont typeface="+mj-lt"/>
              <a:buAutoNum type="arabicPeriod"/>
            </a:pPr>
            <a:r>
              <a:rPr lang="en-US" sz="2400" dirty="0" smtClean="0">
                <a:solidFill>
                  <a:schemeClr val="bg1"/>
                </a:solidFill>
              </a:rPr>
              <a:t>3</a:t>
            </a:r>
            <a:r>
              <a:rPr lang="en-US" sz="2400" baseline="30000" dirty="0" smtClean="0">
                <a:solidFill>
                  <a:schemeClr val="bg1"/>
                </a:solidFill>
              </a:rPr>
              <a:t>rd</a:t>
            </a:r>
            <a:r>
              <a:rPr lang="en-US" sz="2400" dirty="0" smtClean="0">
                <a:solidFill>
                  <a:schemeClr val="bg1"/>
                </a:solidFill>
              </a:rPr>
              <a:t> Principal Stress.</a:t>
            </a:r>
          </a:p>
          <a:p>
            <a:pPr marL="342900" indent="-342900">
              <a:buFont typeface="+mj-lt"/>
              <a:buAutoNum type="arabicPeriod"/>
            </a:pPr>
            <a:endParaRPr lang="en-US" sz="2400" dirty="0">
              <a:solidFill>
                <a:schemeClr val="bg1"/>
              </a:solidFill>
            </a:endParaRPr>
          </a:p>
          <a:p>
            <a:r>
              <a:rPr lang="en-US" sz="2400" dirty="0" smtClean="0">
                <a:solidFill>
                  <a:schemeClr val="tx2"/>
                </a:solidFill>
              </a:rPr>
              <a:t>Aside from stresses, we are also going to see:</a:t>
            </a:r>
          </a:p>
          <a:p>
            <a:pPr marL="342900" indent="-342900">
              <a:buFont typeface="Wingdings" panose="05000000000000000000" pitchFamily="2" charset="2"/>
              <a:buChar char="ü"/>
            </a:pPr>
            <a:r>
              <a:rPr lang="en-US" sz="2400" dirty="0" smtClean="0">
                <a:solidFill>
                  <a:schemeClr val="bg1"/>
                </a:solidFill>
              </a:rPr>
              <a:t>How much the component is displaced (Displacement).</a:t>
            </a:r>
          </a:p>
          <a:p>
            <a:pPr marL="342900" indent="-342900">
              <a:buFont typeface="Wingdings" panose="05000000000000000000" pitchFamily="2" charset="2"/>
              <a:buChar char="ü"/>
            </a:pPr>
            <a:r>
              <a:rPr lang="en-US" sz="2400" dirty="0" smtClean="0">
                <a:solidFill>
                  <a:schemeClr val="bg1"/>
                </a:solidFill>
              </a:rPr>
              <a:t>How safe our component is on application of load (Safety Factor).</a:t>
            </a:r>
          </a:p>
        </p:txBody>
      </p:sp>
    </p:spTree>
    <p:extLst>
      <p:ext uri="{BB962C8B-B14F-4D97-AF65-F5344CB8AC3E}">
        <p14:creationId xmlns:p14="http://schemas.microsoft.com/office/powerpoint/2010/main" val="268915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(Von Mises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829"/>
          <a:stretch/>
        </p:blipFill>
        <p:spPr>
          <a:xfrm>
            <a:off x="1" y="1973954"/>
            <a:ext cx="4765964" cy="488404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233"/>
          <a:stretch/>
        </p:blipFill>
        <p:spPr>
          <a:xfrm>
            <a:off x="4765965" y="1973954"/>
            <a:ext cx="7426035" cy="4884046"/>
          </a:xfrm>
          <a:prstGeom prst="rect">
            <a:avLst/>
          </a:prstGeom>
        </p:spPr>
      </p:pic>
    </p:spTree>
    <p:extLst>
      <p:ext uri="{BB962C8B-B14F-4D97-AF65-F5344CB8AC3E}">
        <p14:creationId xmlns:p14="http://schemas.microsoft.com/office/powerpoint/2010/main" val="261709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(Von Mises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5" name="TextBox 4"/>
          <p:cNvSpPr txBox="1"/>
          <p:nvPr/>
        </p:nvSpPr>
        <p:spPr>
          <a:xfrm>
            <a:off x="2124364" y="2724728"/>
            <a:ext cx="8571346" cy="3046988"/>
          </a:xfrm>
          <a:prstGeom prst="rect">
            <a:avLst/>
          </a:prstGeom>
          <a:noFill/>
        </p:spPr>
        <p:txBody>
          <a:bodyPr wrap="square" rtlCol="0">
            <a:spAutoFit/>
          </a:bodyPr>
          <a:lstStyle/>
          <a:p>
            <a:r>
              <a:rPr lang="en-US" sz="2400" dirty="0">
                <a:solidFill>
                  <a:schemeClr val="bg1"/>
                </a:solidFill>
              </a:rPr>
              <a:t>Von Mises stress is a value used to determine if a given material will yield or fracture. It is mostly used for ductile materials, such as metals. The von Mises yield criterion states that if the Von Mises stress of a material under load is equal or greater than the yield limit of the same material under simple tension then the material will yield. Von Mises stress only considers distortion energy (change in shape) and not dilatational energy (change in volume).</a:t>
            </a:r>
          </a:p>
        </p:txBody>
      </p:sp>
    </p:spTree>
    <p:extLst>
      <p:ext uri="{BB962C8B-B14F-4D97-AF65-F5344CB8AC3E}">
        <p14:creationId xmlns:p14="http://schemas.microsoft.com/office/powerpoint/2010/main" val="18217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(1</a:t>
            </a:r>
            <a:r>
              <a:rPr lang="en-US" baseline="30000" dirty="0" smtClean="0"/>
              <a:t>st</a:t>
            </a:r>
            <a:r>
              <a:rPr lang="en-US" dirty="0" smtClean="0"/>
              <a:t> Principal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9858"/>
          <a:stretch/>
        </p:blipFill>
        <p:spPr>
          <a:xfrm>
            <a:off x="1" y="1955480"/>
            <a:ext cx="4276436" cy="490252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 r="15885"/>
          <a:stretch/>
        </p:blipFill>
        <p:spPr>
          <a:xfrm>
            <a:off x="4276437" y="1948527"/>
            <a:ext cx="7915563" cy="4909473"/>
          </a:xfrm>
          <a:prstGeom prst="rect">
            <a:avLst/>
          </a:prstGeom>
        </p:spPr>
      </p:pic>
    </p:spTree>
    <p:extLst>
      <p:ext uri="{BB962C8B-B14F-4D97-AF65-F5344CB8AC3E}">
        <p14:creationId xmlns:p14="http://schemas.microsoft.com/office/powerpoint/2010/main" val="2298219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42C4B6-A44A-491A-9345-D554EBE1BC91}"/>
              </a:ext>
            </a:extLst>
          </p:cNvPr>
          <p:cNvSpPr>
            <a:spLocks noGrp="1"/>
          </p:cNvSpPr>
          <p:nvPr>
            <p:ph type="title"/>
          </p:nvPr>
        </p:nvSpPr>
        <p:spPr/>
        <p:txBody>
          <a:bodyPr/>
          <a:lstStyle/>
          <a:p>
            <a:r>
              <a:rPr lang="en-US" dirty="0"/>
              <a:t>What are your next steps?</a:t>
            </a:r>
          </a:p>
        </p:txBody>
      </p:sp>
      <p:pic>
        <p:nvPicPr>
          <p:cNvPr id="7" name="Graphic 6" descr="Steps icon">
            <a:extLst>
              <a:ext uri="{FF2B5EF4-FFF2-40B4-BE49-F238E27FC236}">
                <a16:creationId xmlns:a16="http://schemas.microsoft.com/office/drawing/2014/main" xmlns="" id="{CFAFD888-408F-42CB-B314-5A856047E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914505" y="817447"/>
            <a:ext cx="952500" cy="952500"/>
          </a:xfrm>
          <a:prstGeom prst="rect">
            <a:avLst/>
          </a:prstGeom>
        </p:spPr>
      </p:pic>
      <p:grpSp>
        <p:nvGrpSpPr>
          <p:cNvPr id="25" name="Group 24" descr="thumbs up icon">
            <a:extLst>
              <a:ext uri="{FF2B5EF4-FFF2-40B4-BE49-F238E27FC236}">
                <a16:creationId xmlns:a16="http://schemas.microsoft.com/office/drawing/2014/main" xmlns="" id="{2907416F-402F-41F1-9D31-BA7E1376D182}"/>
              </a:ext>
            </a:extLst>
          </p:cNvPr>
          <p:cNvGrpSpPr/>
          <p:nvPr/>
        </p:nvGrpSpPr>
        <p:grpSpPr>
          <a:xfrm>
            <a:off x="744537" y="2086166"/>
            <a:ext cx="823913" cy="823913"/>
            <a:chOff x="744537" y="2086166"/>
            <a:chExt cx="823913" cy="823913"/>
          </a:xfrm>
        </p:grpSpPr>
        <p:sp>
          <p:nvSpPr>
            <p:cNvPr id="42" name="Oval 68">
              <a:extLst>
                <a:ext uri="{FF2B5EF4-FFF2-40B4-BE49-F238E27FC236}">
                  <a16:creationId xmlns:a16="http://schemas.microsoft.com/office/drawing/2014/main" xmlns="" id="{AC52CD19-1014-49F6-9EFC-0B3E037B4379}"/>
                </a:ext>
              </a:extLst>
            </p:cNvPr>
            <p:cNvSpPr>
              <a:spLocks noChangeArrowheads="1"/>
            </p:cNvSpPr>
            <p:nvPr/>
          </p:nvSpPr>
          <p:spPr bwMode="auto">
            <a:xfrm>
              <a:off x="744537" y="2086166"/>
              <a:ext cx="823913" cy="823913"/>
            </a:xfrm>
            <a:prstGeom prst="ellipse">
              <a:avLst/>
            </a:prstGeom>
            <a:solidFill>
              <a:srgbClr val="FFFFFF">
                <a:alpha val="20000"/>
              </a:srgbClr>
            </a:solid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43" name="Freeform 65">
              <a:extLst>
                <a:ext uri="{FF2B5EF4-FFF2-40B4-BE49-F238E27FC236}">
                  <a16:creationId xmlns:a16="http://schemas.microsoft.com/office/drawing/2014/main" xmlns="" id="{DC748C5B-A010-42FE-94A3-C361519813BC}"/>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solidFill>
              <a:schemeClr val="tx1"/>
            </a:solidFill>
            <a:ln w="9525">
              <a:solidFill>
                <a:schemeClr val="tx1"/>
              </a:solidFill>
              <a:round/>
              <a:headEnd/>
              <a:tailEnd/>
            </a:ln>
          </p:spPr>
          <p:txBody>
            <a:bodyPr/>
            <a:lstStyle/>
            <a:p>
              <a:endParaRPr lang="en-US" dirty="0"/>
            </a:p>
          </p:txBody>
        </p:sp>
      </p:grpSp>
      <p:sp>
        <p:nvSpPr>
          <p:cNvPr id="74" name="Text Placeholder 73">
            <a:extLst>
              <a:ext uri="{FF2B5EF4-FFF2-40B4-BE49-F238E27FC236}">
                <a16:creationId xmlns:a16="http://schemas.microsoft.com/office/drawing/2014/main" xmlns="" id="{6CA236DF-5114-4CA5-8620-41B9436499AA}"/>
              </a:ext>
            </a:extLst>
          </p:cNvPr>
          <p:cNvSpPr>
            <a:spLocks noGrp="1"/>
          </p:cNvSpPr>
          <p:nvPr>
            <p:ph type="body" sz="quarter" idx="13"/>
          </p:nvPr>
        </p:nvSpPr>
        <p:spPr/>
        <p:txBody>
          <a:bodyPr>
            <a:normAutofit fontScale="92500" lnSpcReduction="20000"/>
          </a:bodyPr>
          <a:lstStyle/>
          <a:p>
            <a:r>
              <a:rPr lang="en-US" b="1" i="1" dirty="0" smtClean="0">
                <a:solidFill>
                  <a:schemeClr val="bg1"/>
                </a:solidFill>
              </a:rPr>
              <a:t>Understand the requirements</a:t>
            </a:r>
            <a:r>
              <a:rPr lang="en-US" dirty="0" smtClean="0">
                <a:solidFill>
                  <a:schemeClr val="bg1"/>
                </a:solidFill>
              </a:rPr>
              <a:t>,</a:t>
            </a:r>
            <a:r>
              <a:rPr lang="en-US" dirty="0" smtClean="0"/>
              <a:t> i.e. understanding the purpose of design.</a:t>
            </a:r>
            <a:endParaRPr lang="en-US" dirty="0"/>
          </a:p>
        </p:txBody>
      </p:sp>
      <p:grpSp>
        <p:nvGrpSpPr>
          <p:cNvPr id="28" name="Group 27" descr="clock icon">
            <a:extLst>
              <a:ext uri="{FF2B5EF4-FFF2-40B4-BE49-F238E27FC236}">
                <a16:creationId xmlns:a16="http://schemas.microsoft.com/office/drawing/2014/main" xmlns="" id="{0C571394-90B9-4305-A010-F2F17F3BA7D1}"/>
              </a:ext>
            </a:extLst>
          </p:cNvPr>
          <p:cNvGrpSpPr/>
          <p:nvPr/>
        </p:nvGrpSpPr>
        <p:grpSpPr>
          <a:xfrm>
            <a:off x="744537" y="3036069"/>
            <a:ext cx="823913" cy="823912"/>
            <a:chOff x="744537" y="3036069"/>
            <a:chExt cx="823913" cy="823912"/>
          </a:xfrm>
        </p:grpSpPr>
        <p:sp>
          <p:nvSpPr>
            <p:cNvPr id="45" name="Oval 68">
              <a:extLst>
                <a:ext uri="{FF2B5EF4-FFF2-40B4-BE49-F238E27FC236}">
                  <a16:creationId xmlns:a16="http://schemas.microsoft.com/office/drawing/2014/main" xmlns="" id="{2C8CF75B-4297-4F4C-BB5C-0BE87F16888D}"/>
                </a:ext>
                <a:ext uri="{C183D7F6-B498-43B3-948B-1728B52AA6E4}">
                  <adec:decorative xmlns:adec="http://schemas.microsoft.com/office/drawing/2017/decorative" xmlns="" val="1"/>
                </a:ext>
              </a:extLst>
            </p:cNvPr>
            <p:cNvSpPr>
              <a:spLocks noChangeArrowheads="1"/>
            </p:cNvSpPr>
            <p:nvPr/>
          </p:nvSpPr>
          <p:spPr bwMode="auto">
            <a:xfrm>
              <a:off x="744537" y="3036069"/>
              <a:ext cx="823913" cy="823912"/>
            </a:xfrm>
            <a:prstGeom prst="ellipse">
              <a:avLst/>
            </a:prstGeom>
            <a:solidFill>
              <a:srgbClr val="FFFFFF">
                <a:alpha val="20000"/>
              </a:srgbClr>
            </a:solidFill>
            <a:ln>
              <a:noFill/>
            </a:ln>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46" name="Group 45" descr="Clock">
              <a:extLst>
                <a:ext uri="{FF2B5EF4-FFF2-40B4-BE49-F238E27FC236}">
                  <a16:creationId xmlns:a16="http://schemas.microsoft.com/office/drawing/2014/main" xmlns="" id="{1C027AC2-76F8-4218-8C73-C8413E8B412B}"/>
                </a:ext>
              </a:extLst>
            </p:cNvPr>
            <p:cNvGrpSpPr/>
            <p:nvPr/>
          </p:nvGrpSpPr>
          <p:grpSpPr bwMode="auto">
            <a:xfrm>
              <a:off x="982527" y="3270522"/>
              <a:ext cx="343634" cy="344872"/>
              <a:chOff x="9155465" y="4372601"/>
              <a:chExt cx="343634" cy="344872"/>
            </a:xfrm>
            <a:solidFill>
              <a:schemeClr val="tx1"/>
            </a:solidFill>
          </p:grpSpPr>
          <p:sp>
            <p:nvSpPr>
              <p:cNvPr id="47" name="Freeform 158">
                <a:extLst>
                  <a:ext uri="{FF2B5EF4-FFF2-40B4-BE49-F238E27FC236}">
                    <a16:creationId xmlns:a16="http://schemas.microsoft.com/office/drawing/2014/main" xmlns="" id="{C75923E9-28C4-400A-99FC-AAC15C61ED8A}"/>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48" name="Freeform 159">
                <a:extLst>
                  <a:ext uri="{FF2B5EF4-FFF2-40B4-BE49-F238E27FC236}">
                    <a16:creationId xmlns:a16="http://schemas.microsoft.com/office/drawing/2014/main" xmlns="" id="{FEFFD0C9-5B02-425B-A466-52E458FDDD1A}"/>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49" name="Freeform 160">
                <a:extLst>
                  <a:ext uri="{FF2B5EF4-FFF2-40B4-BE49-F238E27FC236}">
                    <a16:creationId xmlns:a16="http://schemas.microsoft.com/office/drawing/2014/main" xmlns="" id="{6473D043-28E1-435C-A0EB-1B87812C54AA}"/>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0" name="Freeform 161">
                <a:extLst>
                  <a:ext uri="{FF2B5EF4-FFF2-40B4-BE49-F238E27FC236}">
                    <a16:creationId xmlns:a16="http://schemas.microsoft.com/office/drawing/2014/main" xmlns="" id="{75DE641E-F64A-4A42-8BDF-F61276A87FA7}"/>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1" name="Freeform 162">
                <a:extLst>
                  <a:ext uri="{FF2B5EF4-FFF2-40B4-BE49-F238E27FC236}">
                    <a16:creationId xmlns:a16="http://schemas.microsoft.com/office/drawing/2014/main" xmlns="" id="{893761D4-3EB3-4B41-9D51-60FFF3ABA1F5}"/>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2" name="Freeform 163">
                <a:extLst>
                  <a:ext uri="{FF2B5EF4-FFF2-40B4-BE49-F238E27FC236}">
                    <a16:creationId xmlns:a16="http://schemas.microsoft.com/office/drawing/2014/main" xmlns="" id="{6D7BA2D0-32F1-40AE-BCF7-0031E808F40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grpSp>
      </p:grpSp>
      <p:sp>
        <p:nvSpPr>
          <p:cNvPr id="75" name="Text Placeholder 74">
            <a:extLst>
              <a:ext uri="{FF2B5EF4-FFF2-40B4-BE49-F238E27FC236}">
                <a16:creationId xmlns:a16="http://schemas.microsoft.com/office/drawing/2014/main" xmlns="" id="{DB5B3156-755F-47BB-AFCD-9C4855B037F1}"/>
              </a:ext>
            </a:extLst>
          </p:cNvPr>
          <p:cNvSpPr>
            <a:spLocks noGrp="1"/>
          </p:cNvSpPr>
          <p:nvPr>
            <p:ph type="body" sz="quarter" idx="14"/>
          </p:nvPr>
        </p:nvSpPr>
        <p:spPr>
          <a:xfrm>
            <a:off x="1860549" y="2917322"/>
            <a:ext cx="5506896" cy="1024228"/>
          </a:xfrm>
        </p:spPr>
        <p:txBody>
          <a:bodyPr>
            <a:normAutofit/>
          </a:bodyPr>
          <a:lstStyle/>
          <a:p>
            <a:r>
              <a:rPr lang="en-US" sz="2200" b="1" i="1" dirty="0" smtClean="0">
                <a:solidFill>
                  <a:schemeClr val="bg1"/>
                </a:solidFill>
              </a:rPr>
              <a:t>Analyze and evaluate the Design Mechanism- </a:t>
            </a:r>
            <a:r>
              <a:rPr lang="en-US" sz="2000" dirty="0"/>
              <a:t>Shortlist and </a:t>
            </a:r>
            <a:r>
              <a:rPr lang="en-US" sz="2000" dirty="0" smtClean="0"/>
              <a:t>analyze </a:t>
            </a:r>
            <a:r>
              <a:rPr lang="en-US" sz="2000" dirty="0"/>
              <a:t>various possible mechanisms for the machine.</a:t>
            </a:r>
            <a:endParaRPr lang="en-US" sz="2200" b="1" i="1" dirty="0">
              <a:solidFill>
                <a:schemeClr val="bg1"/>
              </a:solidFill>
            </a:endParaRPr>
          </a:p>
        </p:txBody>
      </p:sp>
      <p:grpSp>
        <p:nvGrpSpPr>
          <p:cNvPr id="31" name="Group 30" descr="search icon">
            <a:extLst>
              <a:ext uri="{FF2B5EF4-FFF2-40B4-BE49-F238E27FC236}">
                <a16:creationId xmlns:a16="http://schemas.microsoft.com/office/drawing/2014/main" xmlns="" id="{C5F28D29-D0F3-4DAC-898B-07FE8DA57557}"/>
              </a:ext>
            </a:extLst>
          </p:cNvPr>
          <p:cNvGrpSpPr/>
          <p:nvPr/>
        </p:nvGrpSpPr>
        <p:grpSpPr>
          <a:xfrm>
            <a:off x="744537" y="3975887"/>
            <a:ext cx="823913" cy="823912"/>
            <a:chOff x="744537" y="3975887"/>
            <a:chExt cx="823913" cy="823912"/>
          </a:xfrm>
        </p:grpSpPr>
        <p:sp>
          <p:nvSpPr>
            <p:cNvPr id="54" name="Oval 68">
              <a:extLst>
                <a:ext uri="{FF2B5EF4-FFF2-40B4-BE49-F238E27FC236}">
                  <a16:creationId xmlns:a16="http://schemas.microsoft.com/office/drawing/2014/main" xmlns="" id="{33B80E49-94B9-44A5-A4BD-A0094115A8DB}"/>
                </a:ext>
                <a:ext uri="{C183D7F6-B498-43B3-948B-1728B52AA6E4}">
                  <adec:decorative xmlns:adec="http://schemas.microsoft.com/office/drawing/2017/decorative" xmlns="" val="1"/>
                </a:ext>
              </a:extLst>
            </p:cNvPr>
            <p:cNvSpPr>
              <a:spLocks noChangeArrowheads="1"/>
            </p:cNvSpPr>
            <p:nvPr/>
          </p:nvSpPr>
          <p:spPr bwMode="auto">
            <a:xfrm>
              <a:off x="744537" y="3975887"/>
              <a:ext cx="823913" cy="823912"/>
            </a:xfrm>
            <a:prstGeom prst="ellipse">
              <a:avLst/>
            </a:prstGeom>
            <a:solidFill>
              <a:srgbClr val="FFFFFF">
                <a:alpha val="20000"/>
              </a:srgbClr>
            </a:solidFill>
            <a:ln w="57150">
              <a:noFill/>
              <a:round/>
              <a:headEnd/>
              <a:tailEnd/>
            </a:ln>
            <a:extLst/>
          </p:spPr>
          <p:txBody>
            <a:bodyPr/>
            <a:lstStyle/>
            <a:p>
              <a:pPr eaLnBrk="1" fontAlgn="auto" hangingPunct="1">
                <a:spcBef>
                  <a:spcPts val="0"/>
                </a:spcBef>
                <a:spcAft>
                  <a:spcPts val="0"/>
                </a:spcAft>
                <a:defRPr/>
              </a:pPr>
              <a:endParaRPr lang="en-US" dirty="0">
                <a:latin typeface="+mn-lt"/>
              </a:endParaRPr>
            </a:p>
          </p:txBody>
        </p:sp>
        <p:grpSp>
          <p:nvGrpSpPr>
            <p:cNvPr id="55" name="Group 54" descr="Unlock">
              <a:extLst>
                <a:ext uri="{FF2B5EF4-FFF2-40B4-BE49-F238E27FC236}">
                  <a16:creationId xmlns:a16="http://schemas.microsoft.com/office/drawing/2014/main" xmlns="" id="{B8F32770-F420-458B-B3DB-2F0E99DD574F}"/>
                </a:ext>
              </a:extLst>
            </p:cNvPr>
            <p:cNvGrpSpPr/>
            <p:nvPr/>
          </p:nvGrpSpPr>
          <p:grpSpPr bwMode="auto">
            <a:xfrm>
              <a:off x="993177" y="4210484"/>
              <a:ext cx="360941" cy="337455"/>
              <a:chOff x="6955211" y="4365185"/>
              <a:chExt cx="360941" cy="337455"/>
            </a:xfrm>
            <a:solidFill>
              <a:schemeClr val="tx1"/>
            </a:solidFill>
          </p:grpSpPr>
          <p:sp>
            <p:nvSpPr>
              <p:cNvPr id="56" name="Freeform 188">
                <a:extLst>
                  <a:ext uri="{FF2B5EF4-FFF2-40B4-BE49-F238E27FC236}">
                    <a16:creationId xmlns:a16="http://schemas.microsoft.com/office/drawing/2014/main" xmlns="" id="{8076EF42-2725-44C4-9A27-D75D71B8FE46}"/>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7" name="Freeform 189">
                <a:extLst>
                  <a:ext uri="{FF2B5EF4-FFF2-40B4-BE49-F238E27FC236}">
                    <a16:creationId xmlns:a16="http://schemas.microsoft.com/office/drawing/2014/main" xmlns="" id="{863AA144-B903-4860-8562-D39B36E850A4}"/>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8" name="Freeform 190">
                <a:extLst>
                  <a:ext uri="{FF2B5EF4-FFF2-40B4-BE49-F238E27FC236}">
                    <a16:creationId xmlns:a16="http://schemas.microsoft.com/office/drawing/2014/main" xmlns="" id="{AAEE0046-41AB-419B-B2B6-6DF3CEF0E606}"/>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59" name="Freeform 191">
                <a:extLst>
                  <a:ext uri="{FF2B5EF4-FFF2-40B4-BE49-F238E27FC236}">
                    <a16:creationId xmlns:a16="http://schemas.microsoft.com/office/drawing/2014/main" xmlns="" id="{A2CBED4E-8F3F-4F26-A152-681AEC9D0F8F}"/>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grpSp>
      </p:grpSp>
      <p:sp>
        <p:nvSpPr>
          <p:cNvPr id="76" name="Text Placeholder 75">
            <a:extLst>
              <a:ext uri="{FF2B5EF4-FFF2-40B4-BE49-F238E27FC236}">
                <a16:creationId xmlns:a16="http://schemas.microsoft.com/office/drawing/2014/main" xmlns="" id="{20A0CD05-0AE4-492D-8051-9773BFFA7A10}"/>
              </a:ext>
            </a:extLst>
          </p:cNvPr>
          <p:cNvSpPr>
            <a:spLocks noGrp="1"/>
          </p:cNvSpPr>
          <p:nvPr>
            <p:ph type="body" sz="quarter" idx="15"/>
          </p:nvPr>
        </p:nvSpPr>
        <p:spPr>
          <a:xfrm>
            <a:off x="1860549" y="3970487"/>
            <a:ext cx="4799739" cy="1241270"/>
          </a:xfrm>
        </p:spPr>
        <p:txBody>
          <a:bodyPr>
            <a:normAutofit/>
          </a:bodyPr>
          <a:lstStyle/>
          <a:p>
            <a:r>
              <a:rPr lang="en-US" sz="2200" b="1" i="1" dirty="0" smtClean="0">
                <a:solidFill>
                  <a:schemeClr val="bg1"/>
                </a:solidFill>
              </a:rPr>
              <a:t>Analysis of Forces and </a:t>
            </a:r>
            <a:r>
              <a:rPr lang="en-US" sz="2000" b="1" i="1" dirty="0">
                <a:solidFill>
                  <a:schemeClr val="bg1"/>
                </a:solidFill>
              </a:rPr>
              <a:t>Design of Elements- </a:t>
            </a:r>
            <a:r>
              <a:rPr lang="en-US" sz="2000" dirty="0"/>
              <a:t>Material analysis and selection</a:t>
            </a:r>
            <a:r>
              <a:rPr lang="en-US" sz="2000" dirty="0" smtClean="0"/>
              <a:t>.</a:t>
            </a:r>
            <a:endParaRPr lang="en-US" sz="2000" dirty="0"/>
          </a:p>
        </p:txBody>
      </p:sp>
      <p:grpSp>
        <p:nvGrpSpPr>
          <p:cNvPr id="32" name="Group 31" descr="tools icon">
            <a:extLst>
              <a:ext uri="{FF2B5EF4-FFF2-40B4-BE49-F238E27FC236}">
                <a16:creationId xmlns:a16="http://schemas.microsoft.com/office/drawing/2014/main" xmlns="" id="{414B2C39-D63F-4B23-93E4-C6CB8A1A931B}"/>
              </a:ext>
            </a:extLst>
          </p:cNvPr>
          <p:cNvGrpSpPr/>
          <p:nvPr/>
        </p:nvGrpSpPr>
        <p:grpSpPr>
          <a:xfrm>
            <a:off x="712787" y="4945848"/>
            <a:ext cx="823913" cy="823912"/>
            <a:chOff x="712787" y="4945848"/>
            <a:chExt cx="823913" cy="823912"/>
          </a:xfrm>
        </p:grpSpPr>
        <p:sp>
          <p:nvSpPr>
            <p:cNvPr id="61" name="Oval 68">
              <a:extLst>
                <a:ext uri="{FF2B5EF4-FFF2-40B4-BE49-F238E27FC236}">
                  <a16:creationId xmlns:a16="http://schemas.microsoft.com/office/drawing/2014/main" xmlns="" id="{5A6D6A35-6EA5-47A3-BA38-66294A59DC40}"/>
                </a:ext>
                <a:ext uri="{C183D7F6-B498-43B3-948B-1728B52AA6E4}">
                  <adec:decorative xmlns:adec="http://schemas.microsoft.com/office/drawing/2017/decorative" xmlns="" val="1"/>
                </a:ext>
              </a:extLst>
            </p:cNvPr>
            <p:cNvSpPr>
              <a:spLocks noChangeArrowheads="1"/>
            </p:cNvSpPr>
            <p:nvPr/>
          </p:nvSpPr>
          <p:spPr bwMode="auto">
            <a:xfrm>
              <a:off x="712787" y="4945848"/>
              <a:ext cx="823913" cy="823912"/>
            </a:xfrm>
            <a:prstGeom prst="ellipse">
              <a:avLst/>
            </a:prstGeom>
            <a:solidFill>
              <a:srgbClr val="FFFFFF">
                <a:alpha val="20000"/>
              </a:srgbClr>
            </a:solidFill>
            <a:ln w="57150">
              <a:noFill/>
              <a:round/>
              <a:headEnd/>
              <a:tailEnd/>
            </a:ln>
            <a:extLst/>
          </p:spPr>
          <p:txBody>
            <a:bodyPr/>
            <a:lstStyle/>
            <a:p>
              <a:pPr eaLnBrk="1" fontAlgn="auto" hangingPunct="1">
                <a:spcBef>
                  <a:spcPts val="0"/>
                </a:spcBef>
                <a:spcAft>
                  <a:spcPts val="0"/>
                </a:spcAft>
                <a:defRPr/>
              </a:pPr>
              <a:endParaRPr lang="en-US" dirty="0">
                <a:latin typeface="+mn-lt"/>
              </a:endParaRPr>
            </a:p>
          </p:txBody>
        </p:sp>
        <p:grpSp>
          <p:nvGrpSpPr>
            <p:cNvPr id="62" name="Group 61" descr="Mechanics">
              <a:extLst>
                <a:ext uri="{FF2B5EF4-FFF2-40B4-BE49-F238E27FC236}">
                  <a16:creationId xmlns:a16="http://schemas.microsoft.com/office/drawing/2014/main" xmlns="" id="{12D9414F-F708-4FC6-9001-3B87C1156DFE}"/>
                </a:ext>
              </a:extLst>
            </p:cNvPr>
            <p:cNvGrpSpPr/>
            <p:nvPr/>
          </p:nvGrpSpPr>
          <p:grpSpPr bwMode="auto">
            <a:xfrm>
              <a:off x="925095" y="5165730"/>
              <a:ext cx="396000" cy="396000"/>
              <a:chOff x="5508977" y="3649484"/>
              <a:chExt cx="331274" cy="323857"/>
            </a:xfrm>
            <a:solidFill>
              <a:schemeClr val="tx1"/>
            </a:solidFill>
          </p:grpSpPr>
          <p:sp>
            <p:nvSpPr>
              <p:cNvPr id="63" name="Freeform 129">
                <a:extLst>
                  <a:ext uri="{FF2B5EF4-FFF2-40B4-BE49-F238E27FC236}">
                    <a16:creationId xmlns:a16="http://schemas.microsoft.com/office/drawing/2014/main" xmlns="" id="{0DBAC07A-2E12-4423-A7AC-B5AAE8B2C03D}"/>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64" name="Freeform 130">
                <a:extLst>
                  <a:ext uri="{FF2B5EF4-FFF2-40B4-BE49-F238E27FC236}">
                    <a16:creationId xmlns:a16="http://schemas.microsoft.com/office/drawing/2014/main" xmlns="" id="{99532D95-86F9-4992-A22A-F8F67CF908E0}"/>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sp>
            <p:nvSpPr>
              <p:cNvPr id="65" name="Freeform 131">
                <a:extLst>
                  <a:ext uri="{FF2B5EF4-FFF2-40B4-BE49-F238E27FC236}">
                    <a16:creationId xmlns:a16="http://schemas.microsoft.com/office/drawing/2014/main" xmlns="" id="{A4304E6A-0009-4C19-BB19-7A189DFFD02D}"/>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a:extLst/>
            </p:spPr>
            <p:txBody>
              <a:bodyPr/>
              <a:lstStyle/>
              <a:p>
                <a:pPr eaLnBrk="1" fontAlgn="auto" hangingPunct="1">
                  <a:spcBef>
                    <a:spcPts val="0"/>
                  </a:spcBef>
                  <a:spcAft>
                    <a:spcPts val="0"/>
                  </a:spcAft>
                  <a:defRPr/>
                </a:pPr>
                <a:endParaRPr lang="en-US" dirty="0">
                  <a:latin typeface="+mn-lt"/>
                </a:endParaRPr>
              </a:p>
            </p:txBody>
          </p:sp>
        </p:grpSp>
      </p:grpSp>
      <p:sp>
        <p:nvSpPr>
          <p:cNvPr id="77" name="Text Placeholder 76">
            <a:extLst>
              <a:ext uri="{FF2B5EF4-FFF2-40B4-BE49-F238E27FC236}">
                <a16:creationId xmlns:a16="http://schemas.microsoft.com/office/drawing/2014/main" xmlns="" id="{32AB4371-99E9-4FD0-A119-1CF96F2D3EE6}"/>
              </a:ext>
            </a:extLst>
          </p:cNvPr>
          <p:cNvSpPr>
            <a:spLocks noGrp="1"/>
          </p:cNvSpPr>
          <p:nvPr>
            <p:ph type="body" sz="quarter" idx="16"/>
          </p:nvPr>
        </p:nvSpPr>
        <p:spPr>
          <a:xfrm>
            <a:off x="1860548" y="5146675"/>
            <a:ext cx="4433401" cy="823913"/>
          </a:xfrm>
        </p:spPr>
        <p:txBody>
          <a:bodyPr>
            <a:normAutofit fontScale="92500" lnSpcReduction="20000"/>
          </a:bodyPr>
          <a:lstStyle/>
          <a:p>
            <a:r>
              <a:rPr lang="en-US" b="1" i="1" dirty="0" smtClean="0">
                <a:solidFill>
                  <a:schemeClr val="bg1"/>
                </a:solidFill>
              </a:rPr>
              <a:t>Creation of detailed Mechanical Drawings- </a:t>
            </a:r>
            <a:r>
              <a:rPr lang="en-US" dirty="0" smtClean="0"/>
              <a:t>e.g. using software such as Inventor.</a:t>
            </a:r>
            <a:endParaRPr lang="en-US" dirty="0"/>
          </a:p>
        </p:txBody>
      </p:sp>
      <p:grpSp>
        <p:nvGrpSpPr>
          <p:cNvPr id="44" name="Group 43" descr="steps graphic">
            <a:extLst>
              <a:ext uri="{FF2B5EF4-FFF2-40B4-BE49-F238E27FC236}">
                <a16:creationId xmlns:a16="http://schemas.microsoft.com/office/drawing/2014/main" xmlns="" id="{6EB24599-0719-48BC-AB48-E49D34953116}"/>
              </a:ext>
              <a:ext uri="{C183D7F6-B498-43B3-948B-1728B52AA6E4}">
                <adec:decorative xmlns:adec="http://schemas.microsoft.com/office/drawing/2017/decorative" xmlns="" val="1"/>
              </a:ext>
            </a:extLst>
          </p:cNvPr>
          <p:cNvGrpSpPr/>
          <p:nvPr/>
        </p:nvGrpSpPr>
        <p:grpSpPr>
          <a:xfrm>
            <a:off x="6431766" y="2139824"/>
            <a:ext cx="5184000" cy="3831576"/>
            <a:chOff x="6431766" y="2076324"/>
            <a:chExt cx="5184000" cy="3831576"/>
          </a:xfrm>
        </p:grpSpPr>
        <p:grpSp>
          <p:nvGrpSpPr>
            <p:cNvPr id="9" name="Group 27">
              <a:extLst>
                <a:ext uri="{FF2B5EF4-FFF2-40B4-BE49-F238E27FC236}">
                  <a16:creationId xmlns:a16="http://schemas.microsoft.com/office/drawing/2014/main" xmlns="" id="{CFE45C63-A0CD-4ED2-9253-02A15CFBEDD3}"/>
                </a:ext>
              </a:extLst>
            </p:cNvPr>
            <p:cNvGrpSpPr>
              <a:grpSpLocks/>
            </p:cNvGrpSpPr>
            <p:nvPr/>
          </p:nvGrpSpPr>
          <p:grpSpPr bwMode="auto">
            <a:xfrm>
              <a:off x="6431766" y="4609130"/>
              <a:ext cx="2336870" cy="1298770"/>
              <a:chOff x="4808051" y="1842051"/>
              <a:chExt cx="2369874" cy="1397540"/>
            </a:xfrm>
          </p:grpSpPr>
          <p:sp>
            <p:nvSpPr>
              <p:cNvPr id="10" name="Freeform 17">
                <a:extLst>
                  <a:ext uri="{FF2B5EF4-FFF2-40B4-BE49-F238E27FC236}">
                    <a16:creationId xmlns:a16="http://schemas.microsoft.com/office/drawing/2014/main" xmlns="" id="{0F99B6D3-28DD-4E91-808E-0A9D8950E9B9}"/>
                  </a:ext>
                </a:extLst>
              </p:cNvPr>
              <p:cNvSpPr>
                <a:spLocks/>
              </p:cNvSpPr>
              <p:nvPr/>
            </p:nvSpPr>
            <p:spPr bwMode="auto">
              <a:xfrm>
                <a:off x="4808051" y="2331219"/>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1" name="Freeform 18">
                <a:extLst>
                  <a:ext uri="{FF2B5EF4-FFF2-40B4-BE49-F238E27FC236}">
                    <a16:creationId xmlns:a16="http://schemas.microsoft.com/office/drawing/2014/main" xmlns="" id="{550D5C59-96EE-4437-9C44-B45AA3D56F85}"/>
                  </a:ext>
                </a:extLst>
              </p:cNvPr>
              <p:cNvSpPr>
                <a:spLocks/>
              </p:cNvSpPr>
              <p:nvPr/>
            </p:nvSpPr>
            <p:spPr bwMode="auto">
              <a:xfrm>
                <a:off x="4808051" y="1842051"/>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2" name="Freeform 19">
                <a:extLst>
                  <a:ext uri="{FF2B5EF4-FFF2-40B4-BE49-F238E27FC236}">
                    <a16:creationId xmlns:a16="http://schemas.microsoft.com/office/drawing/2014/main" xmlns="" id="{163804A0-E4BE-4601-AEB6-7EC3284F52AC}"/>
                  </a:ext>
                </a:extLst>
              </p:cNvPr>
              <p:cNvSpPr>
                <a:spLocks/>
              </p:cNvSpPr>
              <p:nvPr/>
            </p:nvSpPr>
            <p:spPr bwMode="auto">
              <a:xfrm>
                <a:off x="5941552" y="2300082"/>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13" name="Group 35">
              <a:extLst>
                <a:ext uri="{FF2B5EF4-FFF2-40B4-BE49-F238E27FC236}">
                  <a16:creationId xmlns:a16="http://schemas.microsoft.com/office/drawing/2014/main" xmlns="" id="{BBFED9B2-8B04-4E8F-B036-2BB7CCF95C04}"/>
                </a:ext>
              </a:extLst>
            </p:cNvPr>
            <p:cNvGrpSpPr>
              <a:grpSpLocks/>
            </p:cNvGrpSpPr>
            <p:nvPr/>
          </p:nvGrpSpPr>
          <p:grpSpPr bwMode="auto">
            <a:xfrm>
              <a:off x="7549331" y="3859410"/>
              <a:ext cx="2336870" cy="1307583"/>
              <a:chOff x="4808051" y="4299121"/>
              <a:chExt cx="2369874" cy="1405200"/>
            </a:xfrm>
          </p:grpSpPr>
          <p:sp>
            <p:nvSpPr>
              <p:cNvPr id="14" name="Freeform 8">
                <a:extLst>
                  <a:ext uri="{FF2B5EF4-FFF2-40B4-BE49-F238E27FC236}">
                    <a16:creationId xmlns:a16="http://schemas.microsoft.com/office/drawing/2014/main" xmlns="" id="{7DA26508-A6A4-4F4C-AC60-E9459BF28898}"/>
                  </a:ext>
                </a:extLst>
              </p:cNvPr>
              <p:cNvSpPr>
                <a:spLocks/>
              </p:cNvSpPr>
              <p:nvPr/>
            </p:nvSpPr>
            <p:spPr bwMode="auto">
              <a:xfrm>
                <a:off x="4808051" y="4795540"/>
                <a:ext cx="1133349" cy="908781"/>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15" name="Freeform 9">
                <a:extLst>
                  <a:ext uri="{FF2B5EF4-FFF2-40B4-BE49-F238E27FC236}">
                    <a16:creationId xmlns:a16="http://schemas.microsoft.com/office/drawing/2014/main" xmlns="" id="{0FC13C28-081C-4595-9C9D-7D21EB3FA9D3}"/>
                  </a:ext>
                </a:extLst>
              </p:cNvPr>
              <p:cNvSpPr>
                <a:spLocks/>
              </p:cNvSpPr>
              <p:nvPr/>
            </p:nvSpPr>
            <p:spPr bwMode="auto">
              <a:xfrm>
                <a:off x="4808051" y="4299121"/>
                <a:ext cx="2369874" cy="961119"/>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16" name="Freeform 10">
                <a:extLst>
                  <a:ext uri="{FF2B5EF4-FFF2-40B4-BE49-F238E27FC236}">
                    <a16:creationId xmlns:a16="http://schemas.microsoft.com/office/drawing/2014/main" xmlns="" id="{31980248-1ADA-45C6-923A-02F7423266AB}"/>
                  </a:ext>
                </a:extLst>
              </p:cNvPr>
              <p:cNvSpPr>
                <a:spLocks/>
              </p:cNvSpPr>
              <p:nvPr/>
            </p:nvSpPr>
            <p:spPr bwMode="auto">
              <a:xfrm>
                <a:off x="5941552" y="4764813"/>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grpSp>
        <p:grpSp>
          <p:nvGrpSpPr>
            <p:cNvPr id="17" name="Group 39">
              <a:extLst>
                <a:ext uri="{FF2B5EF4-FFF2-40B4-BE49-F238E27FC236}">
                  <a16:creationId xmlns:a16="http://schemas.microsoft.com/office/drawing/2014/main" xmlns="" id="{DBAE3F99-4416-43BB-802B-06B8C3273C01}"/>
                </a:ext>
              </a:extLst>
            </p:cNvPr>
            <p:cNvGrpSpPr>
              <a:grpSpLocks/>
            </p:cNvGrpSpPr>
            <p:nvPr/>
          </p:nvGrpSpPr>
          <p:grpSpPr bwMode="auto">
            <a:xfrm>
              <a:off x="8439940" y="3145110"/>
              <a:ext cx="2335304" cy="1306106"/>
              <a:chOff x="4808051" y="5135743"/>
              <a:chExt cx="2369874" cy="1405200"/>
            </a:xfrm>
          </p:grpSpPr>
          <p:sp>
            <p:nvSpPr>
              <p:cNvPr id="18" name="Freeform 5">
                <a:extLst>
                  <a:ext uri="{FF2B5EF4-FFF2-40B4-BE49-F238E27FC236}">
                    <a16:creationId xmlns:a16="http://schemas.microsoft.com/office/drawing/2014/main" xmlns="" id="{86042750-61FD-40FA-B325-3248D0B0BC20}"/>
                  </a:ext>
                </a:extLst>
              </p:cNvPr>
              <p:cNvSpPr>
                <a:spLocks/>
              </p:cNvSpPr>
              <p:nvPr/>
            </p:nvSpPr>
            <p:spPr bwMode="auto">
              <a:xfrm>
                <a:off x="4808051" y="5632723"/>
                <a:ext cx="1134109" cy="908220"/>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9" name="Freeform 6">
                <a:extLst>
                  <a:ext uri="{FF2B5EF4-FFF2-40B4-BE49-F238E27FC236}">
                    <a16:creationId xmlns:a16="http://schemas.microsoft.com/office/drawing/2014/main" xmlns="" id="{D2485B1E-22DE-4313-87F3-58173AEACC7F}"/>
                  </a:ext>
                </a:extLst>
              </p:cNvPr>
              <p:cNvSpPr>
                <a:spLocks/>
              </p:cNvSpPr>
              <p:nvPr/>
            </p:nvSpPr>
            <p:spPr bwMode="auto">
              <a:xfrm>
                <a:off x="4808051" y="5135743"/>
                <a:ext cx="2369874" cy="960617"/>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0" name="Freeform 7">
                <a:extLst>
                  <a:ext uri="{FF2B5EF4-FFF2-40B4-BE49-F238E27FC236}">
                    <a16:creationId xmlns:a16="http://schemas.microsoft.com/office/drawing/2014/main" xmlns="" id="{6D372190-F03C-4E10-9BB3-D0799862DE58}"/>
                  </a:ext>
                </a:extLst>
              </p:cNvPr>
              <p:cNvSpPr>
                <a:spLocks/>
              </p:cNvSpPr>
              <p:nvPr/>
            </p:nvSpPr>
            <p:spPr bwMode="auto">
              <a:xfrm>
                <a:off x="5942160" y="5600967"/>
                <a:ext cx="1235765" cy="939976"/>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grpSp>
        <p:grpSp>
          <p:nvGrpSpPr>
            <p:cNvPr id="21" name="Group 31">
              <a:extLst>
                <a:ext uri="{FF2B5EF4-FFF2-40B4-BE49-F238E27FC236}">
                  <a16:creationId xmlns:a16="http://schemas.microsoft.com/office/drawing/2014/main" xmlns="" id="{AAF307FC-5513-426F-BB40-B722D6DF2E3C}"/>
                </a:ext>
              </a:extLst>
            </p:cNvPr>
            <p:cNvGrpSpPr>
              <a:grpSpLocks/>
            </p:cNvGrpSpPr>
            <p:nvPr/>
          </p:nvGrpSpPr>
          <p:grpSpPr bwMode="auto">
            <a:xfrm>
              <a:off x="9278897" y="2438188"/>
              <a:ext cx="2336869" cy="1304631"/>
              <a:chOff x="4808051" y="3515295"/>
              <a:chExt cx="2369874" cy="1403847"/>
            </a:xfrm>
          </p:grpSpPr>
          <p:sp>
            <p:nvSpPr>
              <p:cNvPr id="22" name="Freeform 11">
                <a:extLst>
                  <a:ext uri="{FF2B5EF4-FFF2-40B4-BE49-F238E27FC236}">
                    <a16:creationId xmlns:a16="http://schemas.microsoft.com/office/drawing/2014/main" xmlns="" id="{74A81D7B-94A3-42C9-80AC-62D5D0110B73}"/>
                  </a:ext>
                </a:extLst>
              </p:cNvPr>
              <p:cNvSpPr>
                <a:spLocks/>
              </p:cNvSpPr>
              <p:nvPr/>
            </p:nvSpPr>
            <p:spPr bwMode="auto">
              <a:xfrm>
                <a:off x="4808051" y="4010770"/>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3" name="Freeform 12">
                <a:extLst>
                  <a:ext uri="{FF2B5EF4-FFF2-40B4-BE49-F238E27FC236}">
                    <a16:creationId xmlns:a16="http://schemas.microsoft.com/office/drawing/2014/main" xmlns="" id="{C157D7EE-659C-409B-A1E6-7D05687D7FBD}"/>
                  </a:ext>
                </a:extLst>
              </p:cNvPr>
              <p:cNvSpPr>
                <a:spLocks/>
              </p:cNvSpPr>
              <p:nvPr/>
            </p:nvSpPr>
            <p:spPr bwMode="auto">
              <a:xfrm>
                <a:off x="4808051" y="3515295"/>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4" name="Freeform 13">
                <a:extLst>
                  <a:ext uri="{FF2B5EF4-FFF2-40B4-BE49-F238E27FC236}">
                    <a16:creationId xmlns:a16="http://schemas.microsoft.com/office/drawing/2014/main" xmlns="" id="{0F6A3B05-53B7-4EA3-88B4-ED578C58E4EC}"/>
                  </a:ext>
                </a:extLst>
              </p:cNvPr>
              <p:cNvSpPr>
                <a:spLocks/>
              </p:cNvSpPr>
              <p:nvPr/>
            </p:nvSpPr>
            <p:spPr bwMode="auto">
              <a:xfrm>
                <a:off x="5941400" y="3976396"/>
                <a:ext cx="1236525" cy="940133"/>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grpSp>
        <p:grpSp>
          <p:nvGrpSpPr>
            <p:cNvPr id="4" name="Group 3">
              <a:extLst>
                <a:ext uri="{FF2B5EF4-FFF2-40B4-BE49-F238E27FC236}">
                  <a16:creationId xmlns:a16="http://schemas.microsoft.com/office/drawing/2014/main" xmlns="" id="{BC384F39-BE7C-4DC7-9463-38206393DEC4}"/>
                </a:ext>
              </a:extLst>
            </p:cNvPr>
            <p:cNvGrpSpPr/>
            <p:nvPr/>
          </p:nvGrpSpPr>
          <p:grpSpPr>
            <a:xfrm>
              <a:off x="7668115" y="3549446"/>
              <a:ext cx="529043" cy="396000"/>
              <a:chOff x="7687796" y="3553060"/>
              <a:chExt cx="529043" cy="396000"/>
            </a:xfrm>
          </p:grpSpPr>
          <p:sp>
            <p:nvSpPr>
              <p:cNvPr id="26" name="Teardrop 25">
                <a:extLst>
                  <a:ext uri="{FF2B5EF4-FFF2-40B4-BE49-F238E27FC236}">
                    <a16:creationId xmlns:a16="http://schemas.microsoft.com/office/drawing/2014/main" xmlns="" id="{E668D9BC-775F-4484-A481-0A547E2A5D3E}"/>
                  </a:ext>
                </a:extLst>
              </p:cNvPr>
              <p:cNvSpPr/>
              <p:nvPr/>
            </p:nvSpPr>
            <p:spPr>
              <a:xfrm rot="7994273">
                <a:off x="7750851" y="3553060"/>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27" name="Oval 26">
                <a:extLst>
                  <a:ext uri="{FF2B5EF4-FFF2-40B4-BE49-F238E27FC236}">
                    <a16:creationId xmlns:a16="http://schemas.microsoft.com/office/drawing/2014/main" xmlns="" id="{FC18C2F6-BC37-4856-9C97-AB28F5F35F30}"/>
                  </a:ext>
                </a:extLst>
              </p:cNvPr>
              <p:cNvSpPr/>
              <p:nvPr/>
            </p:nvSpPr>
            <p:spPr>
              <a:xfrm>
                <a:off x="7800745" y="360061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38" name="TextBox 37">
                <a:extLst>
                  <a:ext uri="{FF2B5EF4-FFF2-40B4-BE49-F238E27FC236}">
                    <a16:creationId xmlns:a16="http://schemas.microsoft.com/office/drawing/2014/main" xmlns="" id="{DCF68FA9-42C6-4204-B804-635DC098A56A}"/>
                  </a:ext>
                </a:extLst>
              </p:cNvPr>
              <p:cNvSpPr txBox="1">
                <a:spLocks noChangeArrowheads="1"/>
              </p:cNvSpPr>
              <p:nvPr/>
            </p:nvSpPr>
            <p:spPr bwMode="auto">
              <a:xfrm>
                <a:off x="7687796" y="358789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2</a:t>
                </a:r>
              </a:p>
            </p:txBody>
          </p:sp>
        </p:grpSp>
        <p:grpSp>
          <p:nvGrpSpPr>
            <p:cNvPr id="5" name="Group 4">
              <a:extLst>
                <a:ext uri="{FF2B5EF4-FFF2-40B4-BE49-F238E27FC236}">
                  <a16:creationId xmlns:a16="http://schemas.microsoft.com/office/drawing/2014/main" xmlns="" id="{93A0B2E9-CE29-4F7C-AFC9-679B8873B095}"/>
                </a:ext>
              </a:extLst>
            </p:cNvPr>
            <p:cNvGrpSpPr/>
            <p:nvPr/>
          </p:nvGrpSpPr>
          <p:grpSpPr>
            <a:xfrm>
              <a:off x="6694640" y="4272888"/>
              <a:ext cx="527478" cy="396000"/>
              <a:chOff x="6694640" y="4272888"/>
              <a:chExt cx="527478" cy="396000"/>
            </a:xfrm>
          </p:grpSpPr>
          <p:sp>
            <p:nvSpPr>
              <p:cNvPr id="29" name="Teardrop 28">
                <a:extLst>
                  <a:ext uri="{FF2B5EF4-FFF2-40B4-BE49-F238E27FC236}">
                    <a16:creationId xmlns:a16="http://schemas.microsoft.com/office/drawing/2014/main" xmlns="" id="{714DA6B9-3503-4743-B96D-C0387E3433EB}"/>
                  </a:ext>
                </a:extLst>
              </p:cNvPr>
              <p:cNvSpPr/>
              <p:nvPr/>
            </p:nvSpPr>
            <p:spPr>
              <a:xfrm rot="7994273">
                <a:off x="6757610" y="4272888"/>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30" name="Oval 29">
                <a:extLst>
                  <a:ext uri="{FF2B5EF4-FFF2-40B4-BE49-F238E27FC236}">
                    <a16:creationId xmlns:a16="http://schemas.microsoft.com/office/drawing/2014/main" xmlns="" id="{0538BF2D-7205-429C-9920-69C767E77FD5}"/>
                  </a:ext>
                </a:extLst>
              </p:cNvPr>
              <p:cNvSpPr/>
              <p:nvPr/>
            </p:nvSpPr>
            <p:spPr>
              <a:xfrm>
                <a:off x="6807876" y="4320739"/>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37" name="TextBox 36">
                <a:extLst>
                  <a:ext uri="{FF2B5EF4-FFF2-40B4-BE49-F238E27FC236}">
                    <a16:creationId xmlns:a16="http://schemas.microsoft.com/office/drawing/2014/main" xmlns="" id="{9CCC179C-E666-4CBA-8225-E9AE8F63B9C3}"/>
                  </a:ext>
                </a:extLst>
              </p:cNvPr>
              <p:cNvSpPr txBox="1">
                <a:spLocks noChangeArrowheads="1"/>
              </p:cNvSpPr>
              <p:nvPr/>
            </p:nvSpPr>
            <p:spPr bwMode="auto">
              <a:xfrm>
                <a:off x="6694640" y="4304252"/>
                <a:ext cx="527478" cy="307777"/>
              </a:xfrm>
              <a:prstGeom prst="rect">
                <a:avLst/>
              </a:prstGeom>
              <a:noFill/>
              <a:ln w="9525">
                <a:noFill/>
                <a:miter lim="800000"/>
                <a:headEnd/>
                <a:tailEnd/>
              </a:ln>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1</a:t>
                </a:r>
              </a:p>
            </p:txBody>
          </p:sp>
        </p:grpSp>
        <p:grpSp>
          <p:nvGrpSpPr>
            <p:cNvPr id="3" name="Group 2">
              <a:extLst>
                <a:ext uri="{FF2B5EF4-FFF2-40B4-BE49-F238E27FC236}">
                  <a16:creationId xmlns:a16="http://schemas.microsoft.com/office/drawing/2014/main" xmlns="" id="{1F76D10B-6ACE-4638-AB7A-1EF3942918AD}"/>
                </a:ext>
              </a:extLst>
            </p:cNvPr>
            <p:cNvGrpSpPr/>
            <p:nvPr/>
          </p:nvGrpSpPr>
          <p:grpSpPr>
            <a:xfrm>
              <a:off x="8607357" y="2825895"/>
              <a:ext cx="529043" cy="396000"/>
              <a:chOff x="8505184" y="2844945"/>
              <a:chExt cx="529043" cy="396000"/>
            </a:xfrm>
          </p:grpSpPr>
          <p:sp>
            <p:nvSpPr>
              <p:cNvPr id="66" name="Oval 65">
                <a:extLst>
                  <a:ext uri="{FF2B5EF4-FFF2-40B4-BE49-F238E27FC236}">
                    <a16:creationId xmlns:a16="http://schemas.microsoft.com/office/drawing/2014/main" xmlns="" id="{E0767904-B09B-41EB-A4C9-DA5D7C8E09E8}"/>
                  </a:ext>
                </a:extLst>
              </p:cNvPr>
              <p:cNvSpPr/>
              <p:nvPr/>
            </p:nvSpPr>
            <p:spPr>
              <a:xfrm>
                <a:off x="8618133" y="2898296"/>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67" name="TextBox 66">
                <a:extLst>
                  <a:ext uri="{FF2B5EF4-FFF2-40B4-BE49-F238E27FC236}">
                    <a16:creationId xmlns:a16="http://schemas.microsoft.com/office/drawing/2014/main" xmlns="" id="{4736825B-C1D7-48B5-B010-D3116A534D48}"/>
                  </a:ext>
                </a:extLst>
              </p:cNvPr>
              <p:cNvSpPr txBox="1">
                <a:spLocks noChangeArrowheads="1"/>
              </p:cNvSpPr>
              <p:nvPr/>
            </p:nvSpPr>
            <p:spPr bwMode="auto">
              <a:xfrm>
                <a:off x="8505184" y="2872872"/>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3</a:t>
                </a:r>
              </a:p>
            </p:txBody>
          </p:sp>
          <p:sp>
            <p:nvSpPr>
              <p:cNvPr id="68" name="Teardrop 67">
                <a:extLst>
                  <a:ext uri="{FF2B5EF4-FFF2-40B4-BE49-F238E27FC236}">
                    <a16:creationId xmlns:a16="http://schemas.microsoft.com/office/drawing/2014/main" xmlns="" id="{6A511322-FCB6-4287-85D1-8002AF8690E8}"/>
                  </a:ext>
                </a:extLst>
              </p:cNvPr>
              <p:cNvSpPr/>
              <p:nvPr/>
            </p:nvSpPr>
            <p:spPr>
              <a:xfrm rot="7994273">
                <a:off x="8570636" y="2844945"/>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grpSp>
        <p:grpSp>
          <p:nvGrpSpPr>
            <p:cNvPr id="8" name="Group 7">
              <a:extLst>
                <a:ext uri="{FF2B5EF4-FFF2-40B4-BE49-F238E27FC236}">
                  <a16:creationId xmlns:a16="http://schemas.microsoft.com/office/drawing/2014/main" xmlns="" id="{1363545A-9938-4AE2-BE9F-9DD50FC1DC56}"/>
                </a:ext>
              </a:extLst>
            </p:cNvPr>
            <p:cNvGrpSpPr/>
            <p:nvPr/>
          </p:nvGrpSpPr>
          <p:grpSpPr>
            <a:xfrm>
              <a:off x="9564497" y="2076324"/>
              <a:ext cx="529043" cy="396000"/>
              <a:chOff x="9564497" y="2089024"/>
              <a:chExt cx="529043" cy="396000"/>
            </a:xfrm>
          </p:grpSpPr>
          <p:grpSp>
            <p:nvGrpSpPr>
              <p:cNvPr id="6" name="Group 5">
                <a:extLst>
                  <a:ext uri="{FF2B5EF4-FFF2-40B4-BE49-F238E27FC236}">
                    <a16:creationId xmlns:a16="http://schemas.microsoft.com/office/drawing/2014/main" xmlns="" id="{6D2B501A-72D7-40B8-9802-DE6E8019ADB1}"/>
                  </a:ext>
                </a:extLst>
              </p:cNvPr>
              <p:cNvGrpSpPr/>
              <p:nvPr/>
            </p:nvGrpSpPr>
            <p:grpSpPr>
              <a:xfrm>
                <a:off x="9564497" y="2116951"/>
                <a:ext cx="529043" cy="309240"/>
                <a:chOff x="9564497" y="2116951"/>
                <a:chExt cx="529043" cy="309240"/>
              </a:xfrm>
            </p:grpSpPr>
            <p:sp>
              <p:nvSpPr>
                <p:cNvPr id="69" name="Oval 68">
                  <a:extLst>
                    <a:ext uri="{FF2B5EF4-FFF2-40B4-BE49-F238E27FC236}">
                      <a16:creationId xmlns:a16="http://schemas.microsoft.com/office/drawing/2014/main" xmlns="" id="{A1A0480E-9E12-4EA2-BCCF-0C55EF3201CC}"/>
                    </a:ext>
                  </a:extLst>
                </p:cNvPr>
                <p:cNvSpPr/>
                <p:nvPr/>
              </p:nvSpPr>
              <p:spPr>
                <a:xfrm>
                  <a:off x="9683796" y="214237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70" name="TextBox 69">
                  <a:extLst>
                    <a:ext uri="{FF2B5EF4-FFF2-40B4-BE49-F238E27FC236}">
                      <a16:creationId xmlns:a16="http://schemas.microsoft.com/office/drawing/2014/main" xmlns="" id="{C5B3665F-4DAC-41AB-8260-BF53DC23963F}"/>
                    </a:ext>
                  </a:extLst>
                </p:cNvPr>
                <p:cNvSpPr txBox="1">
                  <a:spLocks noChangeArrowheads="1"/>
                </p:cNvSpPr>
                <p:nvPr/>
              </p:nvSpPr>
              <p:spPr bwMode="auto">
                <a:xfrm>
                  <a:off x="9564497" y="211695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4</a:t>
                  </a:r>
                </a:p>
              </p:txBody>
            </p:sp>
          </p:grpSp>
          <p:sp>
            <p:nvSpPr>
              <p:cNvPr id="71" name="Teardrop 70">
                <a:extLst>
                  <a:ext uri="{FF2B5EF4-FFF2-40B4-BE49-F238E27FC236}">
                    <a16:creationId xmlns:a16="http://schemas.microsoft.com/office/drawing/2014/main" xmlns="" id="{8FD8D4C2-2B0C-4395-B822-9A684D330211}"/>
                  </a:ext>
                </a:extLst>
              </p:cNvPr>
              <p:cNvSpPr/>
              <p:nvPr/>
            </p:nvSpPr>
            <p:spPr>
              <a:xfrm rot="7994273">
                <a:off x="9636299" y="2089024"/>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grpSp>
      </p:grpSp>
      <p:sp>
        <p:nvSpPr>
          <p:cNvPr id="35" name="Footer Placeholder 34"/>
          <p:cNvSpPr>
            <a:spLocks noGrp="1"/>
          </p:cNvSpPr>
          <p:nvPr>
            <p:ph type="ftr" sz="quarter" idx="11"/>
          </p:nvPr>
        </p:nvSpPr>
        <p:spPr>
          <a:xfrm>
            <a:off x="712787" y="6352008"/>
            <a:ext cx="6870660" cy="365125"/>
          </a:xfrm>
        </p:spPr>
        <p:txBody>
          <a:bodyPr/>
          <a:lstStyle/>
          <a:p>
            <a:r>
              <a:rPr lang="en-US" noProof="0" dirty="0" smtClean="0"/>
              <a:t>Done and compiled by Yvonne and Andrew</a:t>
            </a:r>
            <a:endParaRPr lang="en-US" noProof="0" dirty="0"/>
          </a:p>
        </p:txBody>
      </p:sp>
    </p:spTree>
    <p:extLst>
      <p:ext uri="{BB962C8B-B14F-4D97-AF65-F5344CB8AC3E}">
        <p14:creationId xmlns:p14="http://schemas.microsoft.com/office/powerpoint/2010/main" val="4239257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(1</a:t>
            </a:r>
            <a:r>
              <a:rPr lang="en-US" baseline="30000" dirty="0" smtClean="0"/>
              <a:t>st</a:t>
            </a:r>
            <a:r>
              <a:rPr lang="en-US" dirty="0" smtClean="0"/>
              <a:t> Principal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7" name="TextBox 6"/>
          <p:cNvSpPr txBox="1"/>
          <p:nvPr/>
        </p:nvSpPr>
        <p:spPr>
          <a:xfrm>
            <a:off x="2503055" y="3186545"/>
            <a:ext cx="7426036" cy="2492990"/>
          </a:xfrm>
          <a:prstGeom prst="rect">
            <a:avLst/>
          </a:prstGeom>
          <a:noFill/>
        </p:spPr>
        <p:txBody>
          <a:bodyPr wrap="square" rtlCol="0">
            <a:spAutoFit/>
          </a:bodyPr>
          <a:lstStyle/>
          <a:p>
            <a:r>
              <a:rPr lang="en-US" sz="2400" dirty="0">
                <a:solidFill>
                  <a:schemeClr val="bg1"/>
                </a:solidFill>
              </a:rPr>
              <a:t>The 1st principal stress gives you the value of stress that is normal to the plane in which the shear stress is zero. The 1st principal stress helps you understand the maximum tensile stress induced in the part due to the loading conditions.</a:t>
            </a:r>
          </a:p>
          <a:p>
            <a:r>
              <a:rPr lang="en-US" dirty="0"/>
              <a:t/>
            </a:r>
            <a:br>
              <a:rPr lang="en-US" dirty="0"/>
            </a:br>
            <a:endParaRPr lang="en-US" dirty="0"/>
          </a:p>
        </p:txBody>
      </p:sp>
    </p:spTree>
    <p:extLst>
      <p:ext uri="{BB962C8B-B14F-4D97-AF65-F5344CB8AC3E}">
        <p14:creationId xmlns:p14="http://schemas.microsoft.com/office/powerpoint/2010/main" val="2606732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(3</a:t>
            </a:r>
            <a:r>
              <a:rPr lang="en-US" baseline="30000" dirty="0" smtClean="0"/>
              <a:t>rd</a:t>
            </a:r>
            <a:r>
              <a:rPr lang="en-US" dirty="0" smtClean="0"/>
              <a:t> Principal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0010"/>
          <a:stretch/>
        </p:blipFill>
        <p:spPr>
          <a:xfrm>
            <a:off x="1" y="1955480"/>
            <a:ext cx="4267200" cy="490252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2081"/>
          <a:stretch/>
        </p:blipFill>
        <p:spPr>
          <a:xfrm>
            <a:off x="4267202" y="1955480"/>
            <a:ext cx="7924798" cy="4899373"/>
          </a:xfrm>
          <a:prstGeom prst="rect">
            <a:avLst/>
          </a:prstGeom>
        </p:spPr>
      </p:pic>
    </p:spTree>
    <p:extLst>
      <p:ext uri="{BB962C8B-B14F-4D97-AF65-F5344CB8AC3E}">
        <p14:creationId xmlns:p14="http://schemas.microsoft.com/office/powerpoint/2010/main" val="683860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(3</a:t>
            </a:r>
            <a:r>
              <a:rPr lang="en-US" baseline="30000" dirty="0" smtClean="0"/>
              <a:t>rd</a:t>
            </a:r>
            <a:r>
              <a:rPr lang="en-US" dirty="0" smtClean="0"/>
              <a:t> Principal Stress).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sp>
        <p:nvSpPr>
          <p:cNvPr id="5" name="TextBox 4"/>
          <p:cNvSpPr txBox="1"/>
          <p:nvPr/>
        </p:nvSpPr>
        <p:spPr>
          <a:xfrm>
            <a:off x="3214255" y="3094182"/>
            <a:ext cx="5486400" cy="2862322"/>
          </a:xfrm>
          <a:prstGeom prst="rect">
            <a:avLst/>
          </a:prstGeom>
          <a:noFill/>
        </p:spPr>
        <p:txBody>
          <a:bodyPr wrap="square" rtlCol="0">
            <a:spAutoFit/>
          </a:bodyPr>
          <a:lstStyle/>
          <a:p>
            <a:r>
              <a:rPr lang="en-US" sz="2400" dirty="0">
                <a:solidFill>
                  <a:schemeClr val="bg1"/>
                </a:solidFill>
              </a:rPr>
              <a:t>The 3rd principal stress acts normal to the plane in which shear stress is zero. It helps you understand the maximum compressive stress induced in the part due to the loading conditions.</a:t>
            </a:r>
          </a:p>
          <a:p>
            <a:r>
              <a:rPr lang="en-US" dirty="0"/>
              <a:t/>
            </a:r>
            <a:br>
              <a:rPr lang="en-US" dirty="0"/>
            </a:br>
            <a:endParaRPr lang="en-US" dirty="0"/>
          </a:p>
        </p:txBody>
      </p:sp>
    </p:spTree>
    <p:extLst>
      <p:ext uri="{BB962C8B-B14F-4D97-AF65-F5344CB8AC3E}">
        <p14:creationId xmlns:p14="http://schemas.microsoft.com/office/powerpoint/2010/main" val="2938565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(Displacement).</a:t>
            </a:r>
            <a:endParaRPr lang="en-US" dirty="0"/>
          </a:p>
        </p:txBody>
      </p:sp>
      <p:sp>
        <p:nvSpPr>
          <p:cNvPr id="6" name="Footer Placeholder 5"/>
          <p:cNvSpPr>
            <a:spLocks noGrp="1"/>
          </p:cNvSpPr>
          <p:nvPr>
            <p:ph type="ftr" sz="quarter" idx="11"/>
          </p:nvPr>
        </p:nvSpPr>
        <p:spPr>
          <a:xfrm>
            <a:off x="7875448" y="6414932"/>
            <a:ext cx="4196479" cy="365125"/>
          </a:xfrm>
        </p:spPr>
        <p:txBody>
          <a:bodyPr/>
          <a:lstStyle/>
          <a:p>
            <a:r>
              <a:rPr lang="en-US" noProof="0" dirty="0" smtClean="0"/>
              <a:t>Done and compiled by Yvonne and Andrew</a:t>
            </a:r>
            <a:endParaRPr lang="en-US" noProof="0" dirty="0"/>
          </a:p>
        </p:txBody>
      </p:sp>
      <p:sp>
        <p:nvSpPr>
          <p:cNvPr id="2" name="TextBox 1"/>
          <p:cNvSpPr txBox="1"/>
          <p:nvPr/>
        </p:nvSpPr>
        <p:spPr>
          <a:xfrm>
            <a:off x="-66675" y="5960687"/>
            <a:ext cx="374332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smtClean="0">
                <a:solidFill>
                  <a:schemeClr val="bg1"/>
                </a:solidFill>
              </a:rPr>
              <a:t>This is how much the component deflects by, i.e. how </a:t>
            </a:r>
            <a:r>
              <a:rPr lang="en-US" sz="1400" b="1" i="1" dirty="0">
                <a:solidFill>
                  <a:schemeClr val="bg1"/>
                </a:solidFill>
              </a:rPr>
              <a:t>much displacement our component has </a:t>
            </a:r>
            <a:r>
              <a:rPr lang="en-US" sz="1400" b="1" i="1" dirty="0" smtClean="0">
                <a:solidFill>
                  <a:schemeClr val="bg1"/>
                </a:solidFill>
              </a:rPr>
              <a:t>undergone.</a:t>
            </a:r>
            <a:endParaRPr lang="en-US" sz="1400" b="1" i="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7" t="6300" r="38508" b="10680"/>
          <a:stretch/>
        </p:blipFill>
        <p:spPr>
          <a:xfrm>
            <a:off x="-66675" y="1968376"/>
            <a:ext cx="3743325" cy="399231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004" t="-356" r="23745" b="356"/>
          <a:stretch/>
        </p:blipFill>
        <p:spPr>
          <a:xfrm>
            <a:off x="2046776" y="1968376"/>
            <a:ext cx="10145223" cy="4889624"/>
          </a:xfrm>
          <a:prstGeom prst="rect">
            <a:avLst/>
          </a:prstGeom>
        </p:spPr>
      </p:pic>
    </p:spTree>
    <p:extLst>
      <p:ext uri="{BB962C8B-B14F-4D97-AF65-F5344CB8AC3E}">
        <p14:creationId xmlns:p14="http://schemas.microsoft.com/office/powerpoint/2010/main" val="1765877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 (Safety Factor).</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5947"/>
          <a:stretch/>
        </p:blipFill>
        <p:spPr>
          <a:xfrm>
            <a:off x="1" y="1937008"/>
            <a:ext cx="3905250" cy="492099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5037"/>
          <a:stretch/>
        </p:blipFill>
        <p:spPr>
          <a:xfrm>
            <a:off x="3905251" y="1978774"/>
            <a:ext cx="8286749" cy="4879226"/>
          </a:xfrm>
          <a:prstGeom prst="rect">
            <a:avLst/>
          </a:prstGeom>
        </p:spPr>
      </p:pic>
    </p:spTree>
    <p:extLst>
      <p:ext uri="{BB962C8B-B14F-4D97-AF65-F5344CB8AC3E}">
        <p14:creationId xmlns:p14="http://schemas.microsoft.com/office/powerpoint/2010/main" val="197189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Design of a Mechanical System.</a:t>
            </a:r>
            <a:endParaRPr lang="en-US" dirty="0"/>
          </a:p>
        </p:txBody>
      </p:sp>
      <p:sp>
        <p:nvSpPr>
          <p:cNvPr id="2" name="Text Placeholder 1">
            <a:extLst>
              <a:ext uri="{FF2B5EF4-FFF2-40B4-BE49-F238E27FC236}">
                <a16:creationId xmlns:a16="http://schemas.microsoft.com/office/drawing/2014/main" xmlns="" id="{1F2A5814-BC40-4A37-9064-C44C73C883EF}"/>
              </a:ext>
            </a:extLst>
          </p:cNvPr>
          <p:cNvSpPr>
            <a:spLocks noGrp="1"/>
          </p:cNvSpPr>
          <p:nvPr>
            <p:ph type="body" sz="quarter" idx="13"/>
          </p:nvPr>
        </p:nvSpPr>
        <p:spPr/>
        <p:txBody>
          <a:bodyPr/>
          <a:lstStyle/>
          <a:p>
            <a:pPr>
              <a:lnSpc>
                <a:spcPct val="100000"/>
              </a:lnSpc>
            </a:pPr>
            <a:r>
              <a:rPr lang="en-US" b="1" i="1" dirty="0" smtClean="0"/>
              <a:t>Thank you and have a lovely evening!</a:t>
            </a:r>
            <a:endParaRPr lang="en-US" b="1" i="1"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spTree>
    <p:extLst>
      <p:ext uri="{BB962C8B-B14F-4D97-AF65-F5344CB8AC3E}">
        <p14:creationId xmlns:p14="http://schemas.microsoft.com/office/powerpoint/2010/main" val="1814151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946" y="613889"/>
            <a:ext cx="1440000" cy="1440000"/>
          </a:xfrm>
          <a:prstGeom prst="rect">
            <a:avLst/>
          </a:prstGeom>
        </p:spPr>
      </p:pic>
      <p:sp>
        <p:nvSpPr>
          <p:cNvPr id="2" name="Title 1">
            <a:extLst>
              <a:ext uri="{FF2B5EF4-FFF2-40B4-BE49-F238E27FC236}">
                <a16:creationId xmlns:a16="http://schemas.microsoft.com/office/drawing/2014/main" xmlns="" id="{D78D0989-E3E5-41DB-A78D-61E199491D89}"/>
              </a:ext>
            </a:extLst>
          </p:cNvPr>
          <p:cNvSpPr>
            <a:spLocks noGrp="1"/>
          </p:cNvSpPr>
          <p:nvPr>
            <p:ph type="title"/>
          </p:nvPr>
        </p:nvSpPr>
        <p:spPr/>
        <p:txBody>
          <a:bodyPr/>
          <a:lstStyle/>
          <a:p>
            <a:r>
              <a:rPr lang="en-US" dirty="0" smtClean="0"/>
              <a:t>Design of a Mechanical System: A shock absorber.</a:t>
            </a:r>
            <a:endParaRPr lang="en-US" dirty="0"/>
          </a:p>
        </p:txBody>
      </p:sp>
      <p:sp>
        <p:nvSpPr>
          <p:cNvPr id="3" name="Content Placeholder 2">
            <a:extLst>
              <a:ext uri="{FF2B5EF4-FFF2-40B4-BE49-F238E27FC236}">
                <a16:creationId xmlns:a16="http://schemas.microsoft.com/office/drawing/2014/main" xmlns="" id="{5DB23205-1719-4B43-A690-268E347D390E}"/>
              </a:ext>
            </a:extLst>
          </p:cNvPr>
          <p:cNvSpPr>
            <a:spLocks noGrp="1"/>
          </p:cNvSpPr>
          <p:nvPr>
            <p:ph sz="half" idx="1"/>
          </p:nvPr>
        </p:nvSpPr>
        <p:spPr/>
        <p:txBody>
          <a:bodyPr>
            <a:normAutofit fontScale="92500"/>
          </a:bodyPr>
          <a:lstStyle/>
          <a:p>
            <a:r>
              <a:rPr lang="en-US" dirty="0">
                <a:solidFill>
                  <a:srgbClr val="000000"/>
                </a:solidFill>
              </a:rPr>
              <a:t>What </a:t>
            </a:r>
            <a:r>
              <a:rPr lang="en-US" b="1" dirty="0">
                <a:solidFill>
                  <a:srgbClr val="000000"/>
                </a:solidFill>
              </a:rPr>
              <a:t>are shocks</a:t>
            </a:r>
            <a:r>
              <a:rPr lang="en-US" dirty="0">
                <a:solidFill>
                  <a:srgbClr val="000000"/>
                </a:solidFill>
              </a:rPr>
              <a:t>? </a:t>
            </a:r>
            <a:r>
              <a:rPr lang="en-US" b="1" dirty="0">
                <a:solidFill>
                  <a:srgbClr val="000000"/>
                </a:solidFill>
              </a:rPr>
              <a:t>S</a:t>
            </a:r>
            <a:r>
              <a:rPr lang="en-US" b="1" dirty="0" smtClean="0">
                <a:solidFill>
                  <a:srgbClr val="000000"/>
                </a:solidFill>
              </a:rPr>
              <a:t>hocks</a:t>
            </a:r>
            <a:r>
              <a:rPr lang="en-US" dirty="0">
                <a:solidFill>
                  <a:srgbClr val="000000"/>
                </a:solidFill>
              </a:rPr>
              <a:t>, also referred to as the </a:t>
            </a:r>
            <a:r>
              <a:rPr lang="en-US" b="1" dirty="0">
                <a:solidFill>
                  <a:srgbClr val="000000"/>
                </a:solidFill>
              </a:rPr>
              <a:t>shock absorbers</a:t>
            </a:r>
            <a:r>
              <a:rPr lang="en-US" dirty="0">
                <a:solidFill>
                  <a:srgbClr val="000000"/>
                </a:solidFill>
              </a:rPr>
              <a:t>, are a key component of the </a:t>
            </a:r>
            <a:r>
              <a:rPr lang="en-US" b="1" dirty="0">
                <a:solidFill>
                  <a:srgbClr val="000000"/>
                </a:solidFill>
              </a:rPr>
              <a:t>suspension</a:t>
            </a:r>
            <a:r>
              <a:rPr lang="en-US" dirty="0">
                <a:solidFill>
                  <a:srgbClr val="000000"/>
                </a:solidFill>
              </a:rPr>
              <a:t> system. They control the impact and rebound movement of your vehicle's springs and </a:t>
            </a:r>
            <a:r>
              <a:rPr lang="en-US" b="1" dirty="0" smtClean="0">
                <a:solidFill>
                  <a:srgbClr val="000000"/>
                </a:solidFill>
              </a:rPr>
              <a:t>suspension</a:t>
            </a:r>
            <a:r>
              <a:rPr lang="en-US" dirty="0" smtClean="0">
                <a:solidFill>
                  <a:srgbClr val="000000"/>
                </a:solidFill>
              </a:rPr>
              <a:t>, ensuring that </a:t>
            </a:r>
            <a:r>
              <a:rPr lang="en-US" dirty="0">
                <a:solidFill>
                  <a:srgbClr val="000000"/>
                </a:solidFill>
              </a:rPr>
              <a:t>the vehicle's tires remain in contact with the road surface at all </a:t>
            </a:r>
            <a:r>
              <a:rPr lang="en-US" dirty="0" smtClean="0">
                <a:solidFill>
                  <a:srgbClr val="000000"/>
                </a:solidFill>
              </a:rPr>
              <a:t>times.</a:t>
            </a:r>
            <a:endParaRPr lang="en-US" dirty="0">
              <a:solidFill>
                <a:srgbClr val="000000"/>
              </a:solidFill>
            </a:endParaRPr>
          </a:p>
          <a:p>
            <a:endParaRPr lang="en-US" dirty="0"/>
          </a:p>
        </p:txBody>
      </p:sp>
      <p:pic>
        <p:nvPicPr>
          <p:cNvPr id="7" name="Content Placeholder 6"/>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896270" y="2257931"/>
            <a:ext cx="4855237" cy="3219233"/>
          </a:xfrm>
        </p:spPr>
      </p:pic>
      <p:sp>
        <p:nvSpPr>
          <p:cNvPr id="10" name="Footer Placeholder 9"/>
          <p:cNvSpPr>
            <a:spLocks noGrp="1"/>
          </p:cNvSpPr>
          <p:nvPr>
            <p:ph type="ftr" sz="quarter" idx="11"/>
          </p:nvPr>
        </p:nvSpPr>
        <p:spPr/>
        <p:txBody>
          <a:bodyPr/>
          <a:lstStyle/>
          <a:p>
            <a:r>
              <a:rPr lang="en-US" noProof="0" smtClean="0"/>
              <a:t>Done and compiled by Yvonne and Andrew</a:t>
            </a:r>
            <a:endParaRPr lang="en-US" noProof="0" dirty="0"/>
          </a:p>
        </p:txBody>
      </p:sp>
    </p:spTree>
    <p:extLst>
      <p:ext uri="{BB962C8B-B14F-4D97-AF65-F5344CB8AC3E}">
        <p14:creationId xmlns:p14="http://schemas.microsoft.com/office/powerpoint/2010/main" val="420520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A Shock Absorber- Free Body Diagram.</a:t>
            </a:r>
            <a:endParaRPr lang="en-US" dirty="0"/>
          </a:p>
        </p:txBody>
      </p:sp>
      <p:sp>
        <p:nvSpPr>
          <p:cNvPr id="6" name="Footer Placeholder 5"/>
          <p:cNvSpPr>
            <a:spLocks noGrp="1"/>
          </p:cNvSpPr>
          <p:nvPr>
            <p:ph type="ftr" sz="quarter" idx="11"/>
          </p:nvPr>
        </p:nvSpPr>
        <p:spPr>
          <a:xfrm>
            <a:off x="193962" y="6352569"/>
            <a:ext cx="4237361" cy="365125"/>
          </a:xfrm>
        </p:spPr>
        <p:txBody>
          <a:bodyPr/>
          <a:lstStyle/>
          <a:p>
            <a:r>
              <a:rPr lang="en-US" noProof="0" dirty="0" smtClean="0"/>
              <a:t>Done and compiled by Yvonne and Andrew</a:t>
            </a:r>
            <a:endParaRPr lang="en-US" noProof="0" dirty="0"/>
          </a:p>
        </p:txBody>
      </p:sp>
      <p:sp>
        <p:nvSpPr>
          <p:cNvPr id="3" name="TextBox 2"/>
          <p:cNvSpPr txBox="1"/>
          <p:nvPr/>
        </p:nvSpPr>
        <p:spPr>
          <a:xfrm>
            <a:off x="6496391" y="4163627"/>
            <a:ext cx="5695609" cy="3046988"/>
          </a:xfrm>
          <a:prstGeom prst="rect">
            <a:avLst/>
          </a:prstGeom>
          <a:noFill/>
        </p:spPr>
        <p:txBody>
          <a:bodyPr wrap="square" rtlCol="0">
            <a:spAutoFit/>
          </a:bodyPr>
          <a:lstStyle/>
          <a:p>
            <a:r>
              <a:rPr lang="en-US" sz="1600" dirty="0" smtClean="0"/>
              <a:t>* </a:t>
            </a:r>
            <a:r>
              <a:rPr lang="en-US" sz="1600" dirty="0">
                <a:solidFill>
                  <a:schemeClr val="bg1"/>
                </a:solidFill>
              </a:rPr>
              <a:t>FBD</a:t>
            </a:r>
            <a:r>
              <a:rPr lang="en-US" sz="1600" dirty="0"/>
              <a:t>-  This is a graphical illustration used to visualize the applied forces, moments, and resulting reactions on a </a:t>
            </a:r>
            <a:r>
              <a:rPr lang="en-US" sz="1600" b="1" dirty="0"/>
              <a:t>body</a:t>
            </a:r>
            <a:r>
              <a:rPr lang="en-US" sz="1600" dirty="0"/>
              <a:t> in a given condition</a:t>
            </a:r>
            <a:r>
              <a:rPr lang="en-US" sz="1600" dirty="0" smtClean="0"/>
              <a:t>.</a:t>
            </a:r>
          </a:p>
          <a:p>
            <a:r>
              <a:rPr lang="en-US" sz="1600" dirty="0" smtClean="0"/>
              <a:t>* </a:t>
            </a:r>
            <a:r>
              <a:rPr lang="en-US" sz="1600" dirty="0" smtClean="0">
                <a:solidFill>
                  <a:schemeClr val="bg1"/>
                </a:solidFill>
              </a:rPr>
              <a:t>Sprung </a:t>
            </a:r>
            <a:r>
              <a:rPr lang="en-US" sz="1600" dirty="0">
                <a:solidFill>
                  <a:schemeClr val="bg1"/>
                </a:solidFill>
              </a:rPr>
              <a:t>mass</a:t>
            </a:r>
            <a:r>
              <a:rPr lang="en-US" sz="1600" dirty="0"/>
              <a:t> is mass that is suspended by a car’s suspension. Its everything that would move down and up if a giant hand came out of the sky and pressed the car’s roof down. That includes the body, chassis, engine, gearbox, seats, passengers and everything else around them</a:t>
            </a:r>
            <a:r>
              <a:rPr lang="en-US" sz="1600" dirty="0" smtClean="0"/>
              <a:t>.</a:t>
            </a:r>
          </a:p>
          <a:p>
            <a:r>
              <a:rPr lang="en-US" sz="1600" dirty="0" smtClean="0"/>
              <a:t>* </a:t>
            </a:r>
            <a:r>
              <a:rPr lang="en-US" sz="1600" dirty="0" smtClean="0">
                <a:solidFill>
                  <a:schemeClr val="bg1"/>
                </a:solidFill>
              </a:rPr>
              <a:t>The </a:t>
            </a:r>
            <a:r>
              <a:rPr lang="en-US" sz="1600" dirty="0">
                <a:solidFill>
                  <a:schemeClr val="bg1"/>
                </a:solidFill>
              </a:rPr>
              <a:t>unsprung mass </a:t>
            </a:r>
            <a:r>
              <a:rPr lang="en-US" sz="1600" dirty="0"/>
              <a:t>of a vehicle is the mass of the suspension, wheels or tracks, and other components directly connected to them</a:t>
            </a:r>
            <a:r>
              <a:rPr lang="en-US" sz="1600" dirty="0" smtClean="0"/>
              <a:t>.</a:t>
            </a:r>
          </a:p>
          <a:p>
            <a:endParaRPr lang="en-US" sz="16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368" t="2178" r="4628" b="9033"/>
          <a:stretch/>
        </p:blipFill>
        <p:spPr>
          <a:xfrm>
            <a:off x="193962" y="2044869"/>
            <a:ext cx="6068293" cy="4307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290" y="2044869"/>
            <a:ext cx="4886036" cy="2118758"/>
          </a:xfrm>
          <a:prstGeom prst="rect">
            <a:avLst/>
          </a:prstGeom>
        </p:spPr>
      </p:pic>
      <p:pic>
        <p:nvPicPr>
          <p:cNvPr id="8" name="Graphic 8" descr="Book icon">
            <a:extLst>
              <a:ext uri="{FF2B5EF4-FFF2-40B4-BE49-F238E27FC236}">
                <a16:creationId xmlns:a16="http://schemas.microsoft.com/office/drawing/2014/main" xmlns="" id="{E26792AF-5D39-4A12-8EDD-CC09A60BDA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994326" y="825697"/>
            <a:ext cx="936000" cy="936000"/>
          </a:xfrm>
          <a:prstGeom prst="rect">
            <a:avLst/>
          </a:prstGeom>
        </p:spPr>
      </p:pic>
    </p:spTree>
    <p:extLst>
      <p:ext uri="{BB962C8B-B14F-4D97-AF65-F5344CB8AC3E}">
        <p14:creationId xmlns:p14="http://schemas.microsoft.com/office/powerpoint/2010/main" val="54454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Parts</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9244" t="7573" r="27326" b="20320"/>
          <a:stretch/>
        </p:blipFill>
        <p:spPr>
          <a:xfrm>
            <a:off x="953657" y="2200826"/>
            <a:ext cx="2262910" cy="3420296"/>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7875" t="13582" r="19239" b="13885"/>
          <a:stretch/>
        </p:blipFill>
        <p:spPr>
          <a:xfrm>
            <a:off x="3437936" y="2200826"/>
            <a:ext cx="3592946" cy="3420296"/>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6815" t="9338" r="33483" b="10652"/>
          <a:stretch/>
        </p:blipFill>
        <p:spPr>
          <a:xfrm>
            <a:off x="7176659" y="2200826"/>
            <a:ext cx="2272146" cy="3434234"/>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29543" t="9540" r="30604" b="10248"/>
          <a:stretch/>
        </p:blipFill>
        <p:spPr>
          <a:xfrm>
            <a:off x="9594582" y="2200826"/>
            <a:ext cx="2275071" cy="3434234"/>
          </a:xfrm>
          <a:prstGeom prst="rect">
            <a:avLst/>
          </a:prstGeom>
        </p:spPr>
      </p:pic>
      <p:pic>
        <p:nvPicPr>
          <p:cNvPr id="8"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668413" y="573697"/>
            <a:ext cx="1440000" cy="1440000"/>
          </a:xfrm>
          <a:prstGeom prst="rect">
            <a:avLst/>
          </a:prstGeom>
        </p:spPr>
      </p:pic>
    </p:spTree>
    <p:extLst>
      <p:ext uri="{BB962C8B-B14F-4D97-AF65-F5344CB8AC3E}">
        <p14:creationId xmlns:p14="http://schemas.microsoft.com/office/powerpoint/2010/main" val="1964874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a:xfrm>
            <a:off x="415637" y="753228"/>
            <a:ext cx="9878546" cy="1080938"/>
          </a:xfrm>
        </p:spPr>
        <p:txBody>
          <a:bodyPr/>
          <a:lstStyle/>
          <a:p>
            <a:r>
              <a:rPr lang="en-US" dirty="0" smtClean="0"/>
              <a:t>Software used: Autodesk Inventor- Assembly</a:t>
            </a:r>
            <a:endParaRPr lang="en-US" dirty="0"/>
          </a:p>
        </p:txBody>
      </p:sp>
      <p:sp>
        <p:nvSpPr>
          <p:cNvPr id="6" name="Footer Placeholder 5"/>
          <p:cNvSpPr>
            <a:spLocks noGrp="1"/>
          </p:cNvSpPr>
          <p:nvPr>
            <p:ph type="ftr" sz="quarter" idx="11"/>
          </p:nvPr>
        </p:nvSpPr>
        <p:spPr>
          <a:xfrm>
            <a:off x="680321" y="5884594"/>
            <a:ext cx="6870660" cy="365125"/>
          </a:xfrm>
        </p:spPr>
        <p:txBody>
          <a:bodyPr/>
          <a:lstStyle/>
          <a:p>
            <a:r>
              <a:rPr lang="en-US" noProof="0" smtClean="0"/>
              <a:t>Done and compiled by Yvonne and Andrew</a:t>
            </a:r>
            <a:endParaRPr lang="en-US" noProof="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9997" t="11764" r="27119" b="10045"/>
          <a:stretch/>
        </p:blipFill>
        <p:spPr>
          <a:xfrm>
            <a:off x="3886328" y="2176483"/>
            <a:ext cx="3962401" cy="4482935"/>
          </a:xfrm>
          <a:prstGeom prst="rect">
            <a:avLst/>
          </a:prstGeom>
        </p:spPr>
      </p:pic>
      <p:pic>
        <p:nvPicPr>
          <p:cNvPr id="5"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752000" y="573697"/>
            <a:ext cx="1440000" cy="1440000"/>
          </a:xfrm>
          <a:prstGeom prst="rect">
            <a:avLst/>
          </a:prstGeom>
        </p:spPr>
      </p:pic>
    </p:spTree>
    <p:extLst>
      <p:ext uri="{BB962C8B-B14F-4D97-AF65-F5344CB8AC3E}">
        <p14:creationId xmlns:p14="http://schemas.microsoft.com/office/powerpoint/2010/main" val="127999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Design of a Mechanical System.</a:t>
            </a:r>
            <a:endParaRPr lang="en-US" dirty="0"/>
          </a:p>
        </p:txBody>
      </p:sp>
      <p:sp>
        <p:nvSpPr>
          <p:cNvPr id="2" name="Text Placeholder 1">
            <a:extLst>
              <a:ext uri="{FF2B5EF4-FFF2-40B4-BE49-F238E27FC236}">
                <a16:creationId xmlns:a16="http://schemas.microsoft.com/office/drawing/2014/main" xmlns="" id="{1F2A5814-BC40-4A37-9064-C44C73C883EF}"/>
              </a:ext>
            </a:extLst>
          </p:cNvPr>
          <p:cNvSpPr>
            <a:spLocks noGrp="1"/>
          </p:cNvSpPr>
          <p:nvPr>
            <p:ph type="body" sz="quarter" idx="13"/>
          </p:nvPr>
        </p:nvSpPr>
        <p:spPr/>
        <p:txBody>
          <a:bodyPr/>
          <a:lstStyle/>
          <a:p>
            <a:pPr>
              <a:lnSpc>
                <a:spcPct val="100000"/>
              </a:lnSpc>
            </a:pPr>
            <a:r>
              <a:rPr lang="en-US" b="1" i="1" dirty="0" smtClean="0"/>
              <a:t>STRESS ANALYSIS</a:t>
            </a:r>
            <a:endParaRPr lang="en-US" b="1" i="1" dirty="0"/>
          </a:p>
        </p:txBody>
      </p:sp>
      <p:sp>
        <p:nvSpPr>
          <p:cNvPr id="6" name="Footer Placeholder 5"/>
          <p:cNvSpPr>
            <a:spLocks noGrp="1"/>
          </p:cNvSpPr>
          <p:nvPr>
            <p:ph type="ftr" sz="quarter" idx="11"/>
          </p:nvPr>
        </p:nvSpPr>
        <p:spPr/>
        <p:txBody>
          <a:bodyPr/>
          <a:lstStyle/>
          <a:p>
            <a:r>
              <a:rPr lang="en-US" noProof="0" smtClean="0"/>
              <a:t>Done and compiled by Yvonne and Andrew</a:t>
            </a:r>
            <a:endParaRPr lang="en-US" noProof="0" dirty="0"/>
          </a:p>
        </p:txBody>
      </p:sp>
      <p:pic>
        <p:nvPicPr>
          <p:cNvPr id="5" name="Graphic 8" descr="Book icon">
            <a:extLst>
              <a:ext uri="{FF2B5EF4-FFF2-40B4-BE49-F238E27FC236}">
                <a16:creationId xmlns:a16="http://schemas.microsoft.com/office/drawing/2014/main" xmlns="" id="{E26792AF-5D39-4A12-8EDD-CC09A60BDA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85993" y="825697"/>
            <a:ext cx="936000" cy="936000"/>
          </a:xfrm>
          <a:prstGeom prst="rect">
            <a:avLst/>
          </a:prstGeom>
        </p:spPr>
      </p:pic>
    </p:spTree>
    <p:extLst>
      <p:ext uri="{BB962C8B-B14F-4D97-AF65-F5344CB8AC3E}">
        <p14:creationId xmlns:p14="http://schemas.microsoft.com/office/powerpoint/2010/main" val="3442366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a:t>
            </a:r>
            <a:endParaRPr lang="en-US" dirty="0"/>
          </a:p>
        </p:txBody>
      </p:sp>
      <p:sp>
        <p:nvSpPr>
          <p:cNvPr id="2" name="TextBox 1"/>
          <p:cNvSpPr txBox="1"/>
          <p:nvPr/>
        </p:nvSpPr>
        <p:spPr>
          <a:xfrm>
            <a:off x="680321" y="2078182"/>
            <a:ext cx="735584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2"/>
                </a:solidFill>
              </a:rPr>
              <a:t>Density: </a:t>
            </a:r>
            <a:r>
              <a:rPr lang="en-US" b="1" i="1" dirty="0" smtClean="0">
                <a:solidFill>
                  <a:schemeClr val="bg1"/>
                </a:solidFill>
              </a:rPr>
              <a:t>This is </a:t>
            </a:r>
            <a:r>
              <a:rPr lang="en-US" b="1" i="1" dirty="0">
                <a:solidFill>
                  <a:schemeClr val="bg1"/>
                </a:solidFill>
              </a:rPr>
              <a:t>a measure of mass per unit of volume</a:t>
            </a:r>
            <a:r>
              <a:rPr lang="en-US" b="1" i="1" dirty="0" smtClean="0">
                <a:solidFill>
                  <a:schemeClr val="bg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129" y="2447514"/>
            <a:ext cx="1394679" cy="11168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29" y="3671146"/>
            <a:ext cx="4744533" cy="3109862"/>
          </a:xfrm>
          <a:prstGeom prst="rect">
            <a:avLst/>
          </a:prstGeom>
        </p:spPr>
      </p:pic>
      <p:sp>
        <p:nvSpPr>
          <p:cNvPr id="9" name="TextBox 8"/>
          <p:cNvSpPr txBox="1"/>
          <p:nvPr/>
        </p:nvSpPr>
        <p:spPr>
          <a:xfrm>
            <a:off x="5943601" y="3750733"/>
            <a:ext cx="6248400"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2"/>
                </a:solidFill>
              </a:rPr>
              <a:t>Yield </a:t>
            </a:r>
            <a:r>
              <a:rPr lang="en-US" b="1" dirty="0">
                <a:solidFill>
                  <a:schemeClr val="tx2"/>
                </a:solidFill>
              </a:rPr>
              <a:t>strength</a:t>
            </a:r>
            <a:r>
              <a:rPr lang="en-US" dirty="0"/>
              <a:t> </a:t>
            </a:r>
            <a:r>
              <a:rPr lang="en-US" b="1" i="1" dirty="0">
                <a:solidFill>
                  <a:schemeClr val="bg1"/>
                </a:solidFill>
              </a:rPr>
              <a:t>is </a:t>
            </a:r>
            <a:r>
              <a:rPr lang="en-US" b="1" i="1" dirty="0" smtClean="0">
                <a:solidFill>
                  <a:schemeClr val="bg1"/>
                </a:solidFill>
              </a:rPr>
              <a:t>the</a:t>
            </a:r>
            <a:r>
              <a:rPr lang="en-US" b="1" i="1" dirty="0">
                <a:solidFill>
                  <a:schemeClr val="bg1"/>
                </a:solidFill>
              </a:rPr>
              <a:t> stress at which a predetermined amount of permanent deformation occurs.</a:t>
            </a:r>
            <a:r>
              <a:rPr lang="en-US" dirty="0"/>
              <a:t> </a:t>
            </a:r>
            <a:endParaRPr lang="en-US" dirty="0" smtClean="0"/>
          </a:p>
          <a:p>
            <a:pPr marL="285750" indent="-285750">
              <a:buFont typeface="Arial" panose="020B0604020202020204" pitchFamily="34" charset="0"/>
              <a:buChar char="•"/>
            </a:pPr>
            <a:r>
              <a:rPr lang="en-US" b="1" dirty="0" smtClean="0">
                <a:solidFill>
                  <a:schemeClr val="tx2"/>
                </a:solidFill>
              </a:rPr>
              <a:t>Ultimate Tensile Strength </a:t>
            </a:r>
            <a:r>
              <a:rPr lang="en-US" b="1" dirty="0" smtClean="0">
                <a:solidFill>
                  <a:schemeClr val="bg1"/>
                </a:solidFill>
              </a:rPr>
              <a:t>is</a:t>
            </a:r>
            <a:r>
              <a:rPr lang="en-US" b="1" dirty="0" smtClean="0">
                <a:solidFill>
                  <a:schemeClr val="tx2"/>
                </a:solidFill>
              </a:rPr>
              <a:t> </a:t>
            </a:r>
            <a:r>
              <a:rPr lang="en-US" b="1" i="1" dirty="0">
                <a:solidFill>
                  <a:schemeClr val="bg1"/>
                </a:solidFill>
              </a:rPr>
              <a:t>the maximum stress that a material can withstand while being stretched or pulled before failing or breaking</a:t>
            </a:r>
            <a:r>
              <a:rPr lang="en-US" b="1" i="1" dirty="0" smtClean="0">
                <a:solidFill>
                  <a:schemeClr val="bg1"/>
                </a:solidFill>
              </a:rPr>
              <a:t>.</a:t>
            </a:r>
          </a:p>
          <a:p>
            <a:pPr marL="285750" indent="-285750">
              <a:buFont typeface="Arial" panose="020B0604020202020204" pitchFamily="34" charset="0"/>
              <a:buChar char="•"/>
            </a:pPr>
            <a:r>
              <a:rPr lang="en-US" b="1" i="1" dirty="0" smtClean="0">
                <a:solidFill>
                  <a:schemeClr val="tx2"/>
                </a:solidFill>
              </a:rPr>
              <a:t>Young’s Modulus </a:t>
            </a:r>
            <a:r>
              <a:rPr lang="en-US" b="1" i="1" dirty="0" smtClean="0">
                <a:solidFill>
                  <a:schemeClr val="bg1"/>
                </a:solidFill>
              </a:rPr>
              <a:t>is </a:t>
            </a:r>
            <a:r>
              <a:rPr lang="en-US" b="1" i="1" dirty="0">
                <a:solidFill>
                  <a:schemeClr val="bg1"/>
                </a:solidFill>
              </a:rPr>
              <a:t>a measure of the ability of a material to withstand changes in length when under lengthwise tension or compression</a:t>
            </a:r>
            <a:r>
              <a:rPr lang="en-US" b="1" i="1" dirty="0" smtClean="0">
                <a:solidFill>
                  <a:schemeClr val="bg1"/>
                </a:solidFill>
              </a:rPr>
              <a:t>. In essence, it is the stiffness of a material. </a:t>
            </a:r>
            <a:r>
              <a:rPr lang="en-US" b="1" i="1" dirty="0">
                <a:solidFill>
                  <a:schemeClr val="bg1"/>
                </a:solidFill>
              </a:rPr>
              <a:t>In other words, it is how easily it is bended or stretched.</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4186" y="2102808"/>
            <a:ext cx="2487229" cy="1379282"/>
          </a:xfrm>
          <a:prstGeom prst="rect">
            <a:avLst/>
          </a:prstGeom>
        </p:spPr>
      </p:pic>
      <p:pic>
        <p:nvPicPr>
          <p:cNvPr id="14"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650400" y="573697"/>
            <a:ext cx="1440000" cy="1440000"/>
          </a:xfrm>
          <a:prstGeom prst="rect">
            <a:avLst/>
          </a:prstGeom>
        </p:spPr>
      </p:pic>
    </p:spTree>
    <p:extLst>
      <p:ext uri="{BB962C8B-B14F-4D97-AF65-F5344CB8AC3E}">
        <p14:creationId xmlns:p14="http://schemas.microsoft.com/office/powerpoint/2010/main" val="57109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98DCA46-603B-4178-8707-30E192CE6B8D}"/>
              </a:ext>
            </a:extLst>
          </p:cNvPr>
          <p:cNvSpPr>
            <a:spLocks noGrp="1"/>
          </p:cNvSpPr>
          <p:nvPr>
            <p:ph type="title"/>
          </p:nvPr>
        </p:nvSpPr>
        <p:spPr/>
        <p:txBody>
          <a:bodyPr/>
          <a:lstStyle/>
          <a:p>
            <a:r>
              <a:rPr lang="en-US" dirty="0" smtClean="0"/>
              <a:t>Software used: Autodesk Inventor- Stress Analysis.</a:t>
            </a:r>
            <a:endParaRPr lang="en-US" dirty="0"/>
          </a:p>
        </p:txBody>
      </p:sp>
      <p:sp>
        <p:nvSpPr>
          <p:cNvPr id="2" name="TextBox 1"/>
          <p:cNvSpPr txBox="1"/>
          <p:nvPr/>
        </p:nvSpPr>
        <p:spPr>
          <a:xfrm>
            <a:off x="529651" y="1962681"/>
            <a:ext cx="11594616"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2"/>
                </a:solidFill>
              </a:rPr>
              <a:t>Poisson’s Ratio </a:t>
            </a:r>
            <a:r>
              <a:rPr lang="en-US" b="1" i="1" dirty="0">
                <a:solidFill>
                  <a:schemeClr val="bg1"/>
                </a:solidFill>
              </a:rPr>
              <a:t>measures the deformation in the material in a direction perpendicular to the direction of the applied force</a:t>
            </a:r>
            <a:r>
              <a:rPr lang="en-US" b="1" i="1" dirty="0" smtClean="0">
                <a:solidFill>
                  <a:schemeClr val="bg1"/>
                </a:solidFill>
              </a:rPr>
              <a:t>.</a:t>
            </a:r>
          </a:p>
          <a:p>
            <a:pPr marL="285750" indent="-285750">
              <a:buFont typeface="Arial" panose="020B0604020202020204" pitchFamily="34" charset="0"/>
              <a:buChar char="•"/>
            </a:pPr>
            <a:endParaRPr lang="en-US" b="1" i="1" dirty="0" smtClean="0">
              <a:solidFill>
                <a:schemeClr val="bg1"/>
              </a:solidFill>
            </a:endParaRP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dirty="0">
              <a:solidFill>
                <a:schemeClr val="tx2"/>
              </a:solidFill>
            </a:endParaRPr>
          </a:p>
          <a:p>
            <a:endParaRPr lang="en-US" b="1" dirty="0" smtClean="0">
              <a:solidFill>
                <a:schemeClr val="tx2"/>
              </a:solidFill>
            </a:endParaRPr>
          </a:p>
          <a:p>
            <a:pPr marL="285750" indent="-285750">
              <a:buFont typeface="Arial" panose="020B0604020202020204" pitchFamily="34" charset="0"/>
              <a:buChar char="•"/>
            </a:pPr>
            <a:r>
              <a:rPr lang="en-US" b="1" dirty="0" smtClean="0">
                <a:solidFill>
                  <a:schemeClr val="tx2"/>
                </a:solidFill>
              </a:rPr>
              <a:t>Shear Modulus or Modulus </a:t>
            </a:r>
            <a:r>
              <a:rPr lang="en-US" b="1" dirty="0">
                <a:solidFill>
                  <a:schemeClr val="tx2"/>
                </a:solidFill>
              </a:rPr>
              <a:t>of </a:t>
            </a:r>
            <a:r>
              <a:rPr lang="en-US" b="1" dirty="0" smtClean="0">
                <a:solidFill>
                  <a:schemeClr val="tx2"/>
                </a:solidFill>
              </a:rPr>
              <a:t>rigidity: </a:t>
            </a:r>
            <a:r>
              <a:rPr lang="en-US" b="1" i="1" dirty="0" smtClean="0">
                <a:solidFill>
                  <a:schemeClr val="bg1"/>
                </a:solidFill>
              </a:rPr>
              <a:t>This is </a:t>
            </a:r>
            <a:r>
              <a:rPr lang="en-US" b="1" i="1" dirty="0">
                <a:solidFill>
                  <a:schemeClr val="bg1"/>
                </a:solidFill>
              </a:rPr>
              <a:t>the measure of the rigidity of the body, given by the ratio of shear stress to shear strain.</a:t>
            </a:r>
            <a:endParaRPr lang="en-US" b="1" i="1" dirty="0" smtClean="0">
              <a:solidFill>
                <a:schemeClr val="bg1"/>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dirty="0">
              <a:solidFill>
                <a:schemeClr val="tx2"/>
              </a:solidFill>
            </a:endParaRPr>
          </a:p>
          <a:p>
            <a:pPr marL="285750" indent="-285750">
              <a:buFont typeface="Arial" panose="020B0604020202020204" pitchFamily="34" charset="0"/>
              <a:buChar char="•"/>
            </a:pPr>
            <a:endParaRPr lang="en-US" b="1" dirty="0" smtClean="0">
              <a:solidFill>
                <a:schemeClr val="tx2"/>
              </a:solidFill>
            </a:endParaRPr>
          </a:p>
          <a:p>
            <a:pPr marL="285750" indent="-285750">
              <a:buFont typeface="Arial" panose="020B0604020202020204" pitchFamily="34" charset="0"/>
              <a:buChar char="•"/>
            </a:pPr>
            <a:endParaRPr lang="en-US" b="1" i="1"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4" y="2728383"/>
            <a:ext cx="4724400" cy="11811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3193" r="32602" b="8964"/>
          <a:stretch/>
        </p:blipFill>
        <p:spPr>
          <a:xfrm>
            <a:off x="1048188" y="4624386"/>
            <a:ext cx="3624520" cy="2062334"/>
          </a:xfrm>
          <a:prstGeom prst="rect">
            <a:avLst/>
          </a:prstGeom>
        </p:spPr>
      </p:pic>
      <p:pic>
        <p:nvPicPr>
          <p:cNvPr id="11" name="Graphic 5" descr="Learning icon">
            <a:extLst>
              <a:ext uri="{FF2B5EF4-FFF2-40B4-BE49-F238E27FC236}">
                <a16:creationId xmlns:a16="http://schemas.microsoft.com/office/drawing/2014/main" xmlns="" id="{FE130EDC-6F0A-417B-A698-CF2C65F0A3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678788" y="522681"/>
            <a:ext cx="1440000" cy="1440000"/>
          </a:xfrm>
          <a:prstGeom prst="rect">
            <a:avLst/>
          </a:prstGeom>
        </p:spPr>
      </p:pic>
    </p:spTree>
    <p:extLst>
      <p:ext uri="{BB962C8B-B14F-4D97-AF65-F5344CB8AC3E}">
        <p14:creationId xmlns:p14="http://schemas.microsoft.com/office/powerpoint/2010/main" val="45627023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421116_Reflection on learning_AAS_v5" id="{59B7BDFB-57AB-4529-979B-198FE99CC53E}" vid="{8B6E8B8A-CD93-411A-90DE-1F9807F38B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12AB9FA-5EE8-4111-B873-E09ACA2BC395}">
  <ds:schemaRefs>
    <ds:schemaRef ds:uri="http://schemas.microsoft.com/sharepoint/v3/contenttype/forms"/>
  </ds:schemaRefs>
</ds:datastoreItem>
</file>

<file path=customXml/itemProps2.xml><?xml version="1.0" encoding="utf-8"?>
<ds:datastoreItem xmlns:ds="http://schemas.openxmlformats.org/officeDocument/2006/customXml" ds:itemID="{B18699A2-1304-4DB0-887E-96D5B0474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F1D2AC-2735-457E-B639-07E13F9A629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Reflection on learning </Template>
  <TotalTime>0</TotalTime>
  <Words>1383</Words>
  <Application>Microsoft Office PowerPoint</Application>
  <PresentationFormat>Widescreen</PresentationFormat>
  <Paragraphs>138</Paragraphs>
  <Slides>25</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Open Sans Light</vt:lpstr>
      <vt:lpstr>Segoe UI</vt:lpstr>
      <vt:lpstr>Trebuchet MS</vt:lpstr>
      <vt:lpstr>Wingdings</vt:lpstr>
      <vt:lpstr>Berlin</vt:lpstr>
      <vt:lpstr>SES PROJECTS</vt:lpstr>
      <vt:lpstr>What are your next steps?</vt:lpstr>
      <vt:lpstr>Design of a Mechanical System: A shock absorber.</vt:lpstr>
      <vt:lpstr>A Shock Absorber- Free Body Diagram.</vt:lpstr>
      <vt:lpstr>Software used: Autodesk Inventor- Parts</vt:lpstr>
      <vt:lpstr>Software used: Autodesk Inventor- Assembly</vt:lpstr>
      <vt:lpstr>Design of a Mechanical System.</vt:lpstr>
      <vt:lpstr>Software used: Autodesk Inventor- Stress Analysis.</vt:lpstr>
      <vt:lpstr>Software used: Autodesk Inventor- Stress Analysis.</vt:lpstr>
      <vt:lpstr>Software used: Autodesk Inventor- Stress Analysis.</vt:lpstr>
      <vt:lpstr>Software used: Autodesk Inventor- Stress Analysis.</vt:lpstr>
      <vt:lpstr>Software used: Autodesk Inventor- Stress Analysis (Constraints).</vt:lpstr>
      <vt:lpstr>Software used: Autodesk Inventor- Stress Analysis (Gravity Load).</vt:lpstr>
      <vt:lpstr>Software used: Autodesk Inventor- Stress Analysis (Bearing Load).</vt:lpstr>
      <vt:lpstr>Software used: Autodesk Inventor- Animation.</vt:lpstr>
      <vt:lpstr>Software used: Autodesk Inventor- Stress Analysis.</vt:lpstr>
      <vt:lpstr>Software used: Autodesk Inventor- Stress Analysis (Von Mises Stress).</vt:lpstr>
      <vt:lpstr>Software used: Autodesk Inventor- Stress Analysis (Von Mises Stress).</vt:lpstr>
      <vt:lpstr>Software used: Autodesk Inventor- Stress Analysis (1st Principal Stress).</vt:lpstr>
      <vt:lpstr>Software used: Autodesk Inventor- Stress Analysis (1st Principal Stress).</vt:lpstr>
      <vt:lpstr>Software used: Autodesk Inventor- Stress Analysis (3rd Principal Stress).</vt:lpstr>
      <vt:lpstr>Software used: Autodesk Inventor- Stress Analysis (3rd Principal Stress).</vt:lpstr>
      <vt:lpstr>Software used: Autodesk Inventor- Stress Analysis (Displacement).</vt:lpstr>
      <vt:lpstr>Software used: Autodesk Inventor- Stress Analysis (Safety Factor).</vt:lpstr>
      <vt:lpstr>Design of a Mechanical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2021-05-31T10:48:26Z</dcterms:created>
  <dcterms:modified xsi:type="dcterms:W3CDTF">2021-06-03T15:01:02Z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